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305" r:id="rId3"/>
    <p:sldId id="306" r:id="rId4"/>
    <p:sldId id="307" r:id="rId5"/>
    <p:sldId id="318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09" r:id="rId14"/>
    <p:sldId id="316" r:id="rId15"/>
    <p:sldId id="317" r:id="rId16"/>
    <p:sldId id="319" r:id="rId17"/>
    <p:sldId id="320" r:id="rId18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Open Sans Light" charset="0"/>
      <p:regular r:id="rId25"/>
      <p:italic r:id="rId26"/>
    </p:embeddedFont>
    <p:embeddedFont>
      <p:font typeface="Colonna MT" pitchFamily="82" charset="0"/>
      <p:regular r:id="rId27"/>
    </p:embeddedFont>
    <p:embeddedFont>
      <p:font typeface="Helvetica" pitchFamily="34" charset="0"/>
      <p:regular r:id="rId28"/>
      <p:bold r:id="rId29"/>
      <p:italic r:id="rId30"/>
      <p:boldItalic r:id="rId31"/>
    </p:embeddedFont>
    <p:embeddedFont>
      <p:font typeface="Bebas Neue Bold" charset="0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9000"/>
    <a:srgbClr val="606060"/>
    <a:srgbClr val="6E6E6E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85817" autoAdjust="0"/>
  </p:normalViewPr>
  <p:slideViewPr>
    <p:cSldViewPr snapToGrid="0">
      <p:cViewPr>
        <p:scale>
          <a:sx n="46" d="100"/>
          <a:sy n="46" d="100"/>
        </p:scale>
        <p:origin x="-648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79B8B-4A9F-4F1B-B6C1-EC036D72FB63}" type="datetimeFigureOut">
              <a:rPr lang="id-ID" smtClean="0"/>
              <a:t>18/09/2019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E0A5-BC1C-49D7-AA22-E8607BC673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038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CAD1F-F8AC-459A-ADFC-E6F57764592D}" type="datetimeFigureOut">
              <a:rPr lang="id-ID" smtClean="0"/>
              <a:t>18/09/2019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D326-6249-4C36-BB49-27A9ACAC1D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13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Template ini menggunakan huruf Bebas Neue Bold dan Open Sans. Jika belum ada</a:t>
            </a:r>
            <a:r>
              <a:rPr lang="id-ID" baseline="0" dirty="0" smtClean="0"/>
              <a:t> di komputer Anda silakan download dulu di:</a:t>
            </a:r>
          </a:p>
          <a:p>
            <a:r>
              <a:rPr lang="id-ID" dirty="0" smtClean="0"/>
              <a:t>https://www.fontsquirrel.com/fonts/bebas-neue</a:t>
            </a:r>
          </a:p>
          <a:p>
            <a:r>
              <a:rPr lang="id-ID" dirty="0" smtClean="0"/>
              <a:t>https://www.fontsquirrel.com/fonts/open-sans</a:t>
            </a:r>
          </a:p>
          <a:p>
            <a:r>
              <a:rPr lang="id-ID" dirty="0" smtClean="0"/>
              <a:t>Gambar2 yang digunakan didownload</a:t>
            </a:r>
            <a:r>
              <a:rPr lang="id-ID" baseline="0" dirty="0" smtClean="0"/>
              <a:t> dari pexels.com dan pixabay.com dengan lisensi CC0.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968B-699B-43A1-85FE-3E7F4971F278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132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>
                <a:solidFill>
                  <a:srgbClr val="000000"/>
                </a:solidFill>
              </a:rPr>
              <a:t>results of interviews in limited trials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>
                <a:solidFill>
                  <a:srgbClr val="000000"/>
                </a:solidFill>
              </a:rPr>
              <a:t>results of observation of the  teaching material implementation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>
                <a:solidFill>
                  <a:srgbClr val="000000"/>
                </a:solidFill>
              </a:rPr>
              <a:t>idem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D326-6249-4C36-BB49-27A9ACAC1D8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767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 smtClean="0">
                <a:solidFill>
                  <a:srgbClr val="000000"/>
                </a:solidFill>
              </a:rPr>
              <a:t>the results of the student questionnaire responses to the teaching </a:t>
            </a:r>
            <a:r>
              <a:rPr lang="id-ID" sz="1200" smtClean="0">
                <a:solidFill>
                  <a:srgbClr val="000000"/>
                </a:solidFill>
              </a:rPr>
              <a:t>material </a:t>
            </a:r>
            <a:endParaRPr lang="id-ID" sz="1200" dirty="0" smtClean="0">
              <a:solidFill>
                <a:srgbClr val="000000"/>
              </a:solidFill>
            </a:endParaRPr>
          </a:p>
          <a:p>
            <a:r>
              <a:rPr lang="id-ID" sz="1200" dirty="0" smtClean="0">
                <a:solidFill>
                  <a:srgbClr val="000000"/>
                </a:solidFill>
              </a:rPr>
              <a:t>the results of the assessment from the validation expert team regarding the quality of the teaching materials developed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D326-6249-4C36-BB49-27A9ACAC1D81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95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D326-6249-4C36-BB49-27A9ACAC1D81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341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3509962"/>
            <a:ext cx="12192000" cy="334803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aseline="0"/>
            </a:lvl1pPr>
          </a:lstStyle>
          <a:p>
            <a:endParaRPr lang="id-ID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33603"/>
            <a:ext cx="9144000" cy="39756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768628"/>
            <a:ext cx="10515600" cy="123368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5007429" y="3364820"/>
            <a:ext cx="2177143" cy="1451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315201" y="3364820"/>
            <a:ext cx="2177143" cy="1451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622973" y="3364820"/>
            <a:ext cx="2569027" cy="1451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699657" y="3364820"/>
            <a:ext cx="2177143" cy="1451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364820"/>
            <a:ext cx="2569027" cy="145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595919" y="1226237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74769" y="1226237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368152" y="1226237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17057" y="1226237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226237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38200" y="1733552"/>
            <a:ext cx="4680000" cy="468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241969" y="2887688"/>
            <a:ext cx="900000" cy="900000"/>
            <a:chOff x="5771650" y="1302112"/>
            <a:chExt cx="900000" cy="900000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5771650" y="1302112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>
              <a:spLocks noChangeAspect="1"/>
            </p:cNvSpPr>
            <p:nvPr userDrawn="1"/>
          </p:nvSpPr>
          <p:spPr>
            <a:xfrm>
              <a:off x="6073290" y="1465540"/>
              <a:ext cx="325329" cy="576000"/>
            </a:xfrm>
            <a:custGeom>
              <a:avLst/>
              <a:gdLst/>
              <a:ahLst/>
              <a:cxnLst/>
              <a:rect l="l" t="t" r="r" b="b"/>
              <a:pathLst>
                <a:path w="114300" h="202369">
                  <a:moveTo>
                    <a:pt x="57150" y="28575"/>
                  </a:moveTo>
                  <a:cubicBezTo>
                    <a:pt x="49262" y="28575"/>
                    <a:pt x="42528" y="31365"/>
                    <a:pt x="36947" y="36946"/>
                  </a:cubicBezTo>
                  <a:cubicBezTo>
                    <a:pt x="31366" y="42527"/>
                    <a:pt x="28575" y="49262"/>
                    <a:pt x="28575" y="57150"/>
                  </a:cubicBezTo>
                  <a:cubicBezTo>
                    <a:pt x="28575" y="65037"/>
                    <a:pt x="31366" y="71772"/>
                    <a:pt x="36947" y="77353"/>
                  </a:cubicBezTo>
                  <a:cubicBezTo>
                    <a:pt x="42528" y="82934"/>
                    <a:pt x="49262" y="85725"/>
                    <a:pt x="57150" y="85725"/>
                  </a:cubicBezTo>
                  <a:cubicBezTo>
                    <a:pt x="65038" y="85725"/>
                    <a:pt x="71773" y="82934"/>
                    <a:pt x="77354" y="77353"/>
                  </a:cubicBezTo>
                  <a:cubicBezTo>
                    <a:pt x="82935" y="71772"/>
                    <a:pt x="85725" y="65037"/>
                    <a:pt x="85725" y="57150"/>
                  </a:cubicBezTo>
                  <a:cubicBezTo>
                    <a:pt x="85725" y="49262"/>
                    <a:pt x="82935" y="42527"/>
                    <a:pt x="77354" y="36946"/>
                  </a:cubicBezTo>
                  <a:cubicBezTo>
                    <a:pt x="71773" y="31365"/>
                    <a:pt x="65038" y="28575"/>
                    <a:pt x="57150" y="28575"/>
                  </a:cubicBezTo>
                  <a:close/>
                  <a:moveTo>
                    <a:pt x="57150" y="0"/>
                  </a:moveTo>
                  <a:cubicBezTo>
                    <a:pt x="72926" y="0"/>
                    <a:pt x="86395" y="5581"/>
                    <a:pt x="97557" y="16743"/>
                  </a:cubicBezTo>
                  <a:cubicBezTo>
                    <a:pt x="108719" y="27905"/>
                    <a:pt x="114300" y="41374"/>
                    <a:pt x="114300" y="57150"/>
                  </a:cubicBezTo>
                  <a:cubicBezTo>
                    <a:pt x="114300" y="65112"/>
                    <a:pt x="112775" y="72665"/>
                    <a:pt x="109724" y="79809"/>
                  </a:cubicBezTo>
                  <a:lnTo>
                    <a:pt x="57150" y="202369"/>
                  </a:lnTo>
                  <a:lnTo>
                    <a:pt x="5023" y="80478"/>
                  </a:lnTo>
                  <a:cubicBezTo>
                    <a:pt x="1675" y="73186"/>
                    <a:pt x="0" y="65410"/>
                    <a:pt x="0" y="57150"/>
                  </a:cubicBezTo>
                  <a:cubicBezTo>
                    <a:pt x="0" y="41374"/>
                    <a:pt x="5581" y="27905"/>
                    <a:pt x="16743" y="16743"/>
                  </a:cubicBezTo>
                  <a:cubicBezTo>
                    <a:pt x="27906" y="5581"/>
                    <a:pt x="41374" y="0"/>
                    <a:pt x="571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6234769" y="4200620"/>
            <a:ext cx="900000" cy="900000"/>
            <a:chOff x="228600" y="3543982"/>
            <a:chExt cx="900000" cy="900000"/>
          </a:xfrm>
        </p:grpSpPr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228600" y="3543982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TextBox 14"/>
            <p:cNvSpPr txBox="1">
              <a:spLocks noChangeAspect="1"/>
            </p:cNvSpPr>
            <p:nvPr userDrawn="1"/>
          </p:nvSpPr>
          <p:spPr>
            <a:xfrm>
              <a:off x="415800" y="3787689"/>
              <a:ext cx="540000" cy="479370"/>
            </a:xfrm>
            <a:custGeom>
              <a:avLst/>
              <a:gdLst/>
              <a:ahLst/>
              <a:cxnLst/>
              <a:rect l="l" t="t" r="r" b="b"/>
              <a:pathLst>
                <a:path w="190872" h="169441">
                  <a:moveTo>
                    <a:pt x="5916" y="0"/>
                  </a:moveTo>
                  <a:lnTo>
                    <a:pt x="184957" y="0"/>
                  </a:lnTo>
                  <a:cubicBezTo>
                    <a:pt x="186594" y="0"/>
                    <a:pt x="187989" y="559"/>
                    <a:pt x="189142" y="1675"/>
                  </a:cubicBezTo>
                  <a:cubicBezTo>
                    <a:pt x="190296" y="2791"/>
                    <a:pt x="190872" y="4205"/>
                    <a:pt x="190872" y="5916"/>
                  </a:cubicBezTo>
                  <a:lnTo>
                    <a:pt x="190872" y="127583"/>
                  </a:lnTo>
                  <a:cubicBezTo>
                    <a:pt x="190872" y="129295"/>
                    <a:pt x="190296" y="130709"/>
                    <a:pt x="189142" y="131825"/>
                  </a:cubicBezTo>
                  <a:cubicBezTo>
                    <a:pt x="187989" y="132941"/>
                    <a:pt x="186594" y="133499"/>
                    <a:pt x="184957" y="133499"/>
                  </a:cubicBezTo>
                  <a:lnTo>
                    <a:pt x="154930" y="133499"/>
                  </a:lnTo>
                  <a:lnTo>
                    <a:pt x="154930" y="169441"/>
                  </a:lnTo>
                  <a:lnTo>
                    <a:pt x="119323" y="133499"/>
                  </a:lnTo>
                  <a:lnTo>
                    <a:pt x="5916" y="133499"/>
                  </a:lnTo>
                  <a:cubicBezTo>
                    <a:pt x="4205" y="133499"/>
                    <a:pt x="2791" y="132941"/>
                    <a:pt x="1675" y="131825"/>
                  </a:cubicBezTo>
                  <a:cubicBezTo>
                    <a:pt x="558" y="130709"/>
                    <a:pt x="0" y="129295"/>
                    <a:pt x="0" y="127583"/>
                  </a:cubicBezTo>
                  <a:lnTo>
                    <a:pt x="0" y="5916"/>
                  </a:lnTo>
                  <a:cubicBezTo>
                    <a:pt x="0" y="4205"/>
                    <a:pt x="558" y="2791"/>
                    <a:pt x="1675" y="1675"/>
                  </a:cubicBezTo>
                  <a:cubicBezTo>
                    <a:pt x="2791" y="559"/>
                    <a:pt x="4205" y="0"/>
                    <a:pt x="59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6234769" y="5513552"/>
            <a:ext cx="900000" cy="900000"/>
            <a:chOff x="7988869" y="4657617"/>
            <a:chExt cx="900000" cy="900000"/>
          </a:xfrm>
        </p:grpSpPr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7988869" y="4657617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>
              <a:spLocks noChangeAspect="1"/>
            </p:cNvSpPr>
            <p:nvPr userDrawn="1"/>
          </p:nvSpPr>
          <p:spPr>
            <a:xfrm>
              <a:off x="8310497" y="4837617"/>
              <a:ext cx="256741" cy="540000"/>
            </a:xfrm>
            <a:custGeom>
              <a:avLst/>
              <a:gdLst/>
              <a:ahLst/>
              <a:cxnLst/>
              <a:rect l="l" t="t" r="r" b="b"/>
              <a:pathLst>
                <a:path w="95102" h="200025">
                  <a:moveTo>
                    <a:pt x="66527" y="0"/>
                  </a:moveTo>
                  <a:cubicBezTo>
                    <a:pt x="74414" y="0"/>
                    <a:pt x="83939" y="1153"/>
                    <a:pt x="95102" y="3460"/>
                  </a:cubicBezTo>
                  <a:lnTo>
                    <a:pt x="89855" y="32146"/>
                  </a:lnTo>
                  <a:cubicBezTo>
                    <a:pt x="89111" y="32072"/>
                    <a:pt x="87772" y="32058"/>
                    <a:pt x="85837" y="32103"/>
                  </a:cubicBezTo>
                  <a:cubicBezTo>
                    <a:pt x="83902" y="32148"/>
                    <a:pt x="82061" y="32185"/>
                    <a:pt x="80312" y="32215"/>
                  </a:cubicBezTo>
                  <a:cubicBezTo>
                    <a:pt x="78563" y="32244"/>
                    <a:pt x="76870" y="32258"/>
                    <a:pt x="75233" y="32258"/>
                  </a:cubicBezTo>
                  <a:cubicBezTo>
                    <a:pt x="63178" y="32258"/>
                    <a:pt x="57150" y="37355"/>
                    <a:pt x="57150" y="47550"/>
                  </a:cubicBezTo>
                  <a:lnTo>
                    <a:pt x="57150" y="66526"/>
                  </a:lnTo>
                  <a:lnTo>
                    <a:pt x="89855" y="66526"/>
                  </a:lnTo>
                  <a:lnTo>
                    <a:pt x="87735" y="95101"/>
                  </a:lnTo>
                  <a:lnTo>
                    <a:pt x="57150" y="95101"/>
                  </a:lnTo>
                  <a:lnTo>
                    <a:pt x="57150" y="200025"/>
                  </a:lnTo>
                  <a:lnTo>
                    <a:pt x="18976" y="200025"/>
                  </a:lnTo>
                  <a:lnTo>
                    <a:pt x="18976" y="95101"/>
                  </a:lnTo>
                  <a:lnTo>
                    <a:pt x="0" y="95101"/>
                  </a:lnTo>
                  <a:lnTo>
                    <a:pt x="0" y="66526"/>
                  </a:lnTo>
                  <a:lnTo>
                    <a:pt x="18976" y="66526"/>
                  </a:lnTo>
                  <a:lnTo>
                    <a:pt x="18976" y="37728"/>
                  </a:lnTo>
                  <a:cubicBezTo>
                    <a:pt x="18976" y="32593"/>
                    <a:pt x="19664" y="27979"/>
                    <a:pt x="21041" y="23887"/>
                  </a:cubicBezTo>
                  <a:cubicBezTo>
                    <a:pt x="22418" y="19794"/>
                    <a:pt x="24111" y="16445"/>
                    <a:pt x="26120" y="13841"/>
                  </a:cubicBezTo>
                  <a:cubicBezTo>
                    <a:pt x="28129" y="11236"/>
                    <a:pt x="30696" y="9004"/>
                    <a:pt x="33822" y="7143"/>
                  </a:cubicBezTo>
                  <a:cubicBezTo>
                    <a:pt x="36947" y="5283"/>
                    <a:pt x="39812" y="3906"/>
                    <a:pt x="42416" y="3013"/>
                  </a:cubicBezTo>
                  <a:cubicBezTo>
                    <a:pt x="45021" y="2120"/>
                    <a:pt x="48109" y="1432"/>
                    <a:pt x="51681" y="948"/>
                  </a:cubicBezTo>
                  <a:cubicBezTo>
                    <a:pt x="55253" y="465"/>
                    <a:pt x="57969" y="186"/>
                    <a:pt x="59829" y="111"/>
                  </a:cubicBezTo>
                  <a:cubicBezTo>
                    <a:pt x="61690" y="37"/>
                    <a:pt x="63922" y="0"/>
                    <a:pt x="665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68152" y="1766822"/>
            <a:ext cx="4985648" cy="57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id-ID" dirty="0" smtClean="0"/>
              <a:t>Nama Perusahaan</a:t>
            </a:r>
            <a:endParaRPr lang="id-ID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368152" y="2386543"/>
            <a:ext cx="5004000" cy="7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7443608" y="2873288"/>
            <a:ext cx="3910191" cy="91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443607" y="4464209"/>
            <a:ext cx="3910191" cy="459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443606" y="5735403"/>
            <a:ext cx="3910191" cy="4562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8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595919" y="1226237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974769" y="1226237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368152" y="1226237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217057" y="1226237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38200" y="1226237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95919" y="1400405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974769" y="1400405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68152" y="1400405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17057" y="1400405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38200" y="1400405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76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595919" y="1211723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74769" y="1211723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368152" y="1211723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17057" y="1211723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211723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571"/>
            <a:ext cx="10515600" cy="4580392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595919" y="1182695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74769" y="1182695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368152" y="1182695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17057" y="1182695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182695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848748"/>
            <a:ext cx="6966857" cy="952293"/>
          </a:xfrm>
        </p:spPr>
        <p:txBody>
          <a:bodyPr anchor="b"/>
          <a:lstStyle>
            <a:lvl1pPr algn="l">
              <a:defRPr sz="60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93810"/>
            <a:ext cx="6966857" cy="40011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416800" y="4441370"/>
            <a:ext cx="4427538" cy="359229"/>
          </a:xfrm>
        </p:spPr>
        <p:txBody>
          <a:bodyPr/>
          <a:lstStyle>
            <a:lvl3pPr marL="0" indent="0">
              <a:buFont typeface="Arial" panose="020B0604020202020204" pitchFamily="34" charset="0"/>
              <a:buNone/>
              <a:defRPr/>
            </a:lvl3pPr>
          </a:lstStyle>
          <a:p>
            <a:pPr lvl="2"/>
            <a:r>
              <a:rPr lang="id-ID" dirty="0" smtClean="0"/>
              <a:t>Presenter :</a:t>
            </a:r>
            <a:endParaRPr lang="id-ID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416800" y="4949215"/>
            <a:ext cx="4427538" cy="344714"/>
          </a:xfrm>
        </p:spPr>
        <p:txBody>
          <a:bodyPr/>
          <a:lstStyle>
            <a:lvl3pPr marL="0" indent="0">
              <a:buFont typeface="Arial" panose="020B0604020202020204" pitchFamily="34" charset="0"/>
              <a:buNone/>
              <a:defRPr/>
            </a:lvl3pPr>
          </a:lstStyle>
          <a:p>
            <a:pPr lvl="2"/>
            <a:r>
              <a:rPr lang="id-ID" dirty="0" smtClean="0"/>
              <a:t>Position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27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96598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5296599" y="0"/>
            <a:ext cx="77491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94356" y="559954"/>
            <a:ext cx="579400" cy="5811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394356" y="1426458"/>
            <a:ext cx="579400" cy="5811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394356" y="2270747"/>
            <a:ext cx="579400" cy="5811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94356" y="3182371"/>
            <a:ext cx="579400" cy="5811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394356" y="4062123"/>
            <a:ext cx="579400" cy="5811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169271" y="559954"/>
            <a:ext cx="5441756" cy="613509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id-ID" dirty="0" smtClean="0"/>
              <a:t>Agenda 1</a:t>
            </a:r>
            <a:endParaRPr lang="id-ID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6169271" y="1393385"/>
            <a:ext cx="5441756" cy="620627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id-ID" dirty="0" smtClean="0"/>
              <a:t>Agenda 2</a:t>
            </a:r>
            <a:endParaRPr lang="id-ID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169271" y="2240187"/>
            <a:ext cx="5441756" cy="611364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id-ID" dirty="0" smtClean="0"/>
              <a:t>Agenda 3</a:t>
            </a:r>
            <a:endParaRPr lang="id-ID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6169271" y="3153639"/>
            <a:ext cx="5441756" cy="624588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id-ID" dirty="0" smtClean="0"/>
              <a:t>Agenda 4</a:t>
            </a:r>
            <a:endParaRPr lang="id-ID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169271" y="4057442"/>
            <a:ext cx="5441756" cy="585869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id-ID" dirty="0" smtClean="0"/>
              <a:t>Agenda 5</a:t>
            </a:r>
            <a:endParaRPr lang="id-ID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5973756" y="2921326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5973756" y="3857673"/>
            <a:ext cx="1260000" cy="720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5973756" y="2057968"/>
            <a:ext cx="1260000" cy="720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5973756" y="1200972"/>
            <a:ext cx="1260000" cy="72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776" y="4773905"/>
            <a:ext cx="4101045" cy="1361637"/>
          </a:xfrm>
          <a:solidFill>
            <a:srgbClr val="606060">
              <a:alpha val="8980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5973756" y="4705086"/>
            <a:ext cx="1260000" cy="72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394356" y="4873536"/>
            <a:ext cx="579400" cy="5811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169271" y="4868855"/>
            <a:ext cx="5441756" cy="585869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id-ID" dirty="0" smtClean="0"/>
              <a:t>Agenda 6</a:t>
            </a:r>
            <a:endParaRPr lang="id-ID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5973756" y="5516499"/>
            <a:ext cx="1260000" cy="7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5394356" y="5684949"/>
            <a:ext cx="579400" cy="5811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69271" y="5680268"/>
            <a:ext cx="5441756" cy="585869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id-ID" dirty="0" smtClean="0"/>
              <a:t>Agenda 7</a:t>
            </a:r>
            <a:endParaRPr lang="id-ID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973756" y="6321906"/>
            <a:ext cx="1260000" cy="7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" y="2006600"/>
            <a:ext cx="10931289" cy="2336800"/>
          </a:xfrm>
          <a:custGeom>
            <a:avLst/>
            <a:gdLst>
              <a:gd name="connsiteX0" fmla="*/ 0 w 10931289"/>
              <a:gd name="connsiteY0" fmla="*/ 0 h 2336800"/>
              <a:gd name="connsiteX1" fmla="*/ 9724710 w 10931289"/>
              <a:gd name="connsiteY1" fmla="*/ 0 h 2336800"/>
              <a:gd name="connsiteX2" fmla="*/ 10931289 w 10931289"/>
              <a:gd name="connsiteY2" fmla="*/ 2336800 h 2336800"/>
              <a:gd name="connsiteX3" fmla="*/ 0 w 10931289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1289" h="2336800">
                <a:moveTo>
                  <a:pt x="0" y="0"/>
                </a:moveTo>
                <a:lnTo>
                  <a:pt x="9724710" y="0"/>
                </a:lnTo>
                <a:lnTo>
                  <a:pt x="10931289" y="2336800"/>
                </a:lnTo>
                <a:lnTo>
                  <a:pt x="0" y="23368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659311"/>
            <a:ext cx="5181600" cy="1785032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659311"/>
            <a:ext cx="5181600" cy="1785032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595919" y="1400405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974769" y="1400405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368152" y="1400405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217057" y="1400405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38200" y="1400405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flipH="1">
            <a:off x="9704614" y="2006598"/>
            <a:ext cx="1440000" cy="2336802"/>
          </a:xfrm>
          <a:prstGeom prst="parallelogram">
            <a:avLst>
              <a:gd name="adj" fmla="val 862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27"/>
          <p:cNvSpPr/>
          <p:nvPr userDrawn="1"/>
        </p:nvSpPr>
        <p:spPr>
          <a:xfrm>
            <a:off x="9895114" y="2006598"/>
            <a:ext cx="2296886" cy="2362748"/>
          </a:xfrm>
          <a:custGeom>
            <a:avLst/>
            <a:gdLst>
              <a:gd name="connsiteX0" fmla="*/ 0 w 2296886"/>
              <a:gd name="connsiteY0" fmla="*/ 2336801 h 2336801"/>
              <a:gd name="connsiteX1" fmla="*/ 0 w 2296886"/>
              <a:gd name="connsiteY1" fmla="*/ 0 h 2336801"/>
              <a:gd name="connsiteX2" fmla="*/ 2296886 w 2296886"/>
              <a:gd name="connsiteY2" fmla="*/ 0 h 2336801"/>
              <a:gd name="connsiteX3" fmla="*/ 2296886 w 2296886"/>
              <a:gd name="connsiteY3" fmla="*/ 2336801 h 2336801"/>
              <a:gd name="connsiteX4" fmla="*/ 0 w 2296886"/>
              <a:gd name="connsiteY4" fmla="*/ 2336801 h 2336801"/>
              <a:gd name="connsiteX0" fmla="*/ 1219200 w 2296886"/>
              <a:gd name="connsiteY0" fmla="*/ 2322287 h 2336801"/>
              <a:gd name="connsiteX1" fmla="*/ 0 w 2296886"/>
              <a:gd name="connsiteY1" fmla="*/ 0 h 2336801"/>
              <a:gd name="connsiteX2" fmla="*/ 2296886 w 2296886"/>
              <a:gd name="connsiteY2" fmla="*/ 0 h 2336801"/>
              <a:gd name="connsiteX3" fmla="*/ 2296886 w 2296886"/>
              <a:gd name="connsiteY3" fmla="*/ 2336801 h 2336801"/>
              <a:gd name="connsiteX4" fmla="*/ 1219200 w 2296886"/>
              <a:gd name="connsiteY4" fmla="*/ 2322287 h 233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886" h="2336801">
                <a:moveTo>
                  <a:pt x="1219200" y="2322287"/>
                </a:moveTo>
                <a:lnTo>
                  <a:pt x="0" y="0"/>
                </a:lnTo>
                <a:lnTo>
                  <a:pt x="2296886" y="0"/>
                </a:lnTo>
                <a:lnTo>
                  <a:pt x="2296886" y="2336801"/>
                </a:lnTo>
                <a:lnTo>
                  <a:pt x="1219200" y="2322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62280"/>
            <a:ext cx="12192000" cy="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06131" y="4949592"/>
            <a:ext cx="2771776" cy="4352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706131" y="5573480"/>
            <a:ext cx="2771775" cy="3773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595919" y="1400405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974769" y="1400405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368152" y="1400405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217057" y="1400405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38200" y="1400405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flipH="1">
            <a:off x="10764148" y="2354935"/>
            <a:ext cx="1260000" cy="2340000"/>
          </a:xfrm>
          <a:prstGeom prst="parallelogram">
            <a:avLst>
              <a:gd name="adj" fmla="val 862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25627" y="2354935"/>
            <a:ext cx="1260000" cy="2340000"/>
          </a:xfrm>
          <a:custGeom>
            <a:avLst/>
            <a:gdLst>
              <a:gd name="connsiteX0" fmla="*/ 0 w 1458686"/>
              <a:gd name="connsiteY0" fmla="*/ 0 h 2351334"/>
              <a:gd name="connsiteX1" fmla="*/ 1458686 w 1458686"/>
              <a:gd name="connsiteY1" fmla="*/ 0 h 2351334"/>
              <a:gd name="connsiteX2" fmla="*/ 1458686 w 1458686"/>
              <a:gd name="connsiteY2" fmla="*/ 2351334 h 2351334"/>
              <a:gd name="connsiteX3" fmla="*/ 1219200 w 1458686"/>
              <a:gd name="connsiteY3" fmla="*/ 2348073 h 23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8686" h="2351334">
                <a:moveTo>
                  <a:pt x="0" y="0"/>
                </a:moveTo>
                <a:lnTo>
                  <a:pt x="1458686" y="0"/>
                </a:lnTo>
                <a:lnTo>
                  <a:pt x="1458686" y="2351334"/>
                </a:lnTo>
                <a:lnTo>
                  <a:pt x="1219200" y="234807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7910513" y="2369451"/>
            <a:ext cx="2771775" cy="2340000"/>
          </a:xfrm>
          <a:custGeom>
            <a:avLst/>
            <a:gdLst>
              <a:gd name="connsiteX0" fmla="*/ 0 w 2771775"/>
              <a:gd name="connsiteY0" fmla="*/ 0 h 2340000"/>
              <a:gd name="connsiteX1" fmla="*/ 2478733 w 2771775"/>
              <a:gd name="connsiteY1" fmla="*/ 0 h 2340000"/>
              <a:gd name="connsiteX2" fmla="*/ 2771775 w 2771775"/>
              <a:gd name="connsiteY2" fmla="*/ 650219 h 2340000"/>
              <a:gd name="connsiteX3" fmla="*/ 2771775 w 2771775"/>
              <a:gd name="connsiteY3" fmla="*/ 2340000 h 2340000"/>
              <a:gd name="connsiteX4" fmla="*/ 0 w 2771775"/>
              <a:gd name="connsiteY4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775" h="2340000">
                <a:moveTo>
                  <a:pt x="0" y="0"/>
                </a:moveTo>
                <a:lnTo>
                  <a:pt x="2478733" y="0"/>
                </a:lnTo>
                <a:lnTo>
                  <a:pt x="2771775" y="650219"/>
                </a:lnTo>
                <a:lnTo>
                  <a:pt x="2771775" y="2340000"/>
                </a:lnTo>
                <a:lnTo>
                  <a:pt x="0" y="234000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1"/>
          </p:nvPr>
        </p:nvSpPr>
        <p:spPr>
          <a:xfrm>
            <a:off x="4808322" y="2369451"/>
            <a:ext cx="2771775" cy="2340000"/>
          </a:xfrm>
          <a:custGeom>
            <a:avLst/>
            <a:gdLst>
              <a:gd name="connsiteX0" fmla="*/ 0 w 2771775"/>
              <a:gd name="connsiteY0" fmla="*/ 0 h 2340000"/>
              <a:gd name="connsiteX1" fmla="*/ 2437803 w 2771775"/>
              <a:gd name="connsiteY1" fmla="*/ 0 h 2340000"/>
              <a:gd name="connsiteX2" fmla="*/ 2771775 w 2771775"/>
              <a:gd name="connsiteY2" fmla="*/ 741036 h 2340000"/>
              <a:gd name="connsiteX3" fmla="*/ 2771775 w 2771775"/>
              <a:gd name="connsiteY3" fmla="*/ 2340000 h 2340000"/>
              <a:gd name="connsiteX4" fmla="*/ 0 w 2771775"/>
              <a:gd name="connsiteY4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775" h="2340000">
                <a:moveTo>
                  <a:pt x="0" y="0"/>
                </a:moveTo>
                <a:lnTo>
                  <a:pt x="2437803" y="0"/>
                </a:lnTo>
                <a:lnTo>
                  <a:pt x="2771775" y="741036"/>
                </a:lnTo>
                <a:lnTo>
                  <a:pt x="2771775" y="2340000"/>
                </a:lnTo>
                <a:lnTo>
                  <a:pt x="0" y="234000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1706131" y="2369451"/>
            <a:ext cx="2771775" cy="2340000"/>
          </a:xfrm>
          <a:custGeom>
            <a:avLst/>
            <a:gdLst>
              <a:gd name="connsiteX0" fmla="*/ 0 w 2771775"/>
              <a:gd name="connsiteY0" fmla="*/ 0 h 2340000"/>
              <a:gd name="connsiteX1" fmla="*/ 2468561 w 2771775"/>
              <a:gd name="connsiteY1" fmla="*/ 0 h 2340000"/>
              <a:gd name="connsiteX2" fmla="*/ 2771775 w 2771775"/>
              <a:gd name="connsiteY2" fmla="*/ 672789 h 2340000"/>
              <a:gd name="connsiteX3" fmla="*/ 2771775 w 2771775"/>
              <a:gd name="connsiteY3" fmla="*/ 2340000 h 2340000"/>
              <a:gd name="connsiteX4" fmla="*/ 0 w 2771775"/>
              <a:gd name="connsiteY4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775" h="2340000">
                <a:moveTo>
                  <a:pt x="0" y="0"/>
                </a:moveTo>
                <a:lnTo>
                  <a:pt x="2468561" y="0"/>
                </a:lnTo>
                <a:lnTo>
                  <a:pt x="2771775" y="672789"/>
                </a:lnTo>
                <a:lnTo>
                  <a:pt x="2771775" y="2340000"/>
                </a:lnTo>
                <a:lnTo>
                  <a:pt x="0" y="234000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6" name="Content Placeholder 2"/>
          <p:cNvSpPr>
            <a:spLocks noGrp="1"/>
          </p:cNvSpPr>
          <p:nvPr>
            <p:ph sz="half" idx="13"/>
          </p:nvPr>
        </p:nvSpPr>
        <p:spPr>
          <a:xfrm>
            <a:off x="4798150" y="4949592"/>
            <a:ext cx="2771776" cy="4352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5"/>
          </p:nvPr>
        </p:nvSpPr>
        <p:spPr>
          <a:xfrm>
            <a:off x="7910513" y="4949592"/>
            <a:ext cx="2771776" cy="4352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16"/>
          </p:nvPr>
        </p:nvSpPr>
        <p:spPr>
          <a:xfrm>
            <a:off x="4798150" y="5573480"/>
            <a:ext cx="2771775" cy="3773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17"/>
          </p:nvPr>
        </p:nvSpPr>
        <p:spPr>
          <a:xfrm>
            <a:off x="7910512" y="5573480"/>
            <a:ext cx="2771775" cy="3773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45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595919" y="1226237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74769" y="1226237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368152" y="1226237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17057" y="1226237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226237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0" y="3170146"/>
            <a:ext cx="10668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1335408" y="2736216"/>
            <a:ext cx="864000" cy="864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787577" y="2736216"/>
            <a:ext cx="864000" cy="864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472289" y="2722568"/>
            <a:ext cx="864000" cy="864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861512" y="2533840"/>
            <a:ext cx="1260000" cy="1260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37408" y="2253637"/>
            <a:ext cx="126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Tahun</a:t>
            </a:r>
            <a:endParaRPr lang="id-ID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02829" y="2253637"/>
            <a:ext cx="126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Tahun</a:t>
            </a:r>
            <a:endParaRPr lang="id-ID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74289" y="2253637"/>
            <a:ext cx="126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Tahun</a:t>
            </a:r>
            <a:endParaRPr lang="id-ID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861512" y="2054856"/>
            <a:ext cx="126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Tahun</a:t>
            </a:r>
            <a:endParaRPr lang="id-ID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7408" y="3850282"/>
            <a:ext cx="180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Milestone</a:t>
            </a:r>
            <a:endParaRPr lang="id-ID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19577" y="3850282"/>
            <a:ext cx="180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Milestone</a:t>
            </a:r>
            <a:endParaRPr lang="id-ID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002501" y="3850282"/>
            <a:ext cx="180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Milestone</a:t>
            </a:r>
            <a:endParaRPr lang="id-ID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91512" y="3850282"/>
            <a:ext cx="1800000" cy="4320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id-ID" dirty="0" smtClean="0"/>
              <a:t>Milestone</a:t>
            </a:r>
            <a:endParaRPr lang="id-ID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67408" y="4532795"/>
            <a:ext cx="2016000" cy="1872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319577" y="4532795"/>
            <a:ext cx="2016000" cy="1872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002501" y="4532795"/>
            <a:ext cx="2016000" cy="1872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592448" y="4532795"/>
            <a:ext cx="2016000" cy="1872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56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595919" y="1226237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74769" y="1226237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368152" y="1226237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17057" y="1226237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226237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156134" y="2014623"/>
            <a:ext cx="3420000" cy="182201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665661" y="2014623"/>
            <a:ext cx="3420000" cy="182201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156134" y="4412347"/>
            <a:ext cx="3420000" cy="182201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7665661" y="4412023"/>
            <a:ext cx="3420000" cy="182201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80343" y="2728319"/>
            <a:ext cx="2946399" cy="8712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>
          <a:xfrm>
            <a:off x="777734" y="2278063"/>
            <a:ext cx="1260000" cy="12600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>
          <a:xfrm>
            <a:off x="6287261" y="2278063"/>
            <a:ext cx="1260000" cy="12600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777734" y="4675605"/>
            <a:ext cx="1260000" cy="12600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>
          <a:xfrm>
            <a:off x="6287261" y="4675605"/>
            <a:ext cx="1260000" cy="12600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0343" y="2202942"/>
            <a:ext cx="2946399" cy="360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881258" y="2728319"/>
            <a:ext cx="2946399" cy="8712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881258" y="2202942"/>
            <a:ext cx="2946399" cy="360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881258" y="5171953"/>
            <a:ext cx="2946399" cy="8712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881258" y="4646576"/>
            <a:ext cx="2946399" cy="360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380343" y="5171953"/>
            <a:ext cx="2946399" cy="8712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0343" y="4646576"/>
            <a:ext cx="2946399" cy="360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13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595919" y="1226237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74769" y="1226237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368152" y="1226237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17057" y="1226237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226237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651329" y="4358625"/>
            <a:ext cx="2412000" cy="155484"/>
          </a:xfrm>
          <a:prstGeom prst="rect">
            <a:avLst/>
          </a:prstGeom>
          <a:solidFill>
            <a:srgbClr val="297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40586" y="4358625"/>
            <a:ext cx="2412000" cy="155484"/>
          </a:xfrm>
          <a:prstGeom prst="rect">
            <a:avLst/>
          </a:prstGeom>
          <a:solidFill>
            <a:srgbClr val="9BB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99200" y="4359946"/>
            <a:ext cx="2412000" cy="155484"/>
          </a:xfrm>
          <a:prstGeom prst="rect">
            <a:avLst/>
          </a:prstGeom>
          <a:solidFill>
            <a:srgbClr val="F49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68788" y="4359946"/>
            <a:ext cx="2412000" cy="155484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1329" y="1946625"/>
            <a:ext cx="24120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40586" y="1946625"/>
            <a:ext cx="24120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99200" y="1946625"/>
            <a:ext cx="24120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74138" y="1946625"/>
            <a:ext cx="2412000" cy="2412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51329" y="4672392"/>
            <a:ext cx="2412000" cy="334621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440586" y="4672392"/>
            <a:ext cx="2412000" cy="334621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299200" y="4672392"/>
            <a:ext cx="2412000" cy="334621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9168788" y="4672392"/>
            <a:ext cx="2412000" cy="334621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66099" y="5165295"/>
            <a:ext cx="2397229" cy="130176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440586" y="5165295"/>
            <a:ext cx="2397229" cy="130176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306585" y="5165295"/>
            <a:ext cx="2397229" cy="130176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9168788" y="5165295"/>
            <a:ext cx="2397229" cy="130176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03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595919" y="1226237"/>
            <a:ext cx="1260000" cy="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74769" y="1226237"/>
            <a:ext cx="1260000" cy="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368152" y="1226237"/>
            <a:ext cx="1260000" cy="7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17057" y="1226237"/>
            <a:ext cx="1260000" cy="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226237"/>
            <a:ext cx="1260000" cy="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4662374" y="1849507"/>
            <a:ext cx="2867253" cy="3060000"/>
            <a:chOff x="4538989" y="2993648"/>
            <a:chExt cx="2581396" cy="2754923"/>
          </a:xfrm>
        </p:grpSpPr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538989" y="2993648"/>
              <a:ext cx="1876737" cy="1630849"/>
            </a:xfrm>
            <a:custGeom>
              <a:avLst/>
              <a:gdLst>
                <a:gd name="T0" fmla="*/ 16 w 234"/>
                <a:gd name="T1" fmla="*/ 145 h 175"/>
                <a:gd name="T2" fmla="*/ 21 w 234"/>
                <a:gd name="T3" fmla="*/ 145 h 175"/>
                <a:gd name="T4" fmla="*/ 9 w 234"/>
                <a:gd name="T5" fmla="*/ 175 h 175"/>
                <a:gd name="T6" fmla="*/ 44 w 234"/>
                <a:gd name="T7" fmla="*/ 145 h 175"/>
                <a:gd name="T8" fmla="*/ 78 w 234"/>
                <a:gd name="T9" fmla="*/ 145 h 175"/>
                <a:gd name="T10" fmla="*/ 78 w 234"/>
                <a:gd name="T11" fmla="*/ 130 h 175"/>
                <a:gd name="T12" fmla="*/ 94 w 234"/>
                <a:gd name="T13" fmla="*/ 114 h 175"/>
                <a:gd name="T14" fmla="*/ 234 w 234"/>
                <a:gd name="T15" fmla="*/ 114 h 175"/>
                <a:gd name="T16" fmla="*/ 234 w 234"/>
                <a:gd name="T17" fmla="*/ 15 h 175"/>
                <a:gd name="T18" fmla="*/ 218 w 234"/>
                <a:gd name="T19" fmla="*/ 0 h 175"/>
                <a:gd name="T20" fmla="*/ 16 w 234"/>
                <a:gd name="T21" fmla="*/ 0 h 175"/>
                <a:gd name="T22" fmla="*/ 0 w 234"/>
                <a:gd name="T23" fmla="*/ 15 h 175"/>
                <a:gd name="T24" fmla="*/ 0 w 234"/>
                <a:gd name="T25" fmla="*/ 129 h 175"/>
                <a:gd name="T26" fmla="*/ 16 w 234"/>
                <a:gd name="T27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175">
                  <a:moveTo>
                    <a:pt x="16" y="145"/>
                  </a:moveTo>
                  <a:cubicBezTo>
                    <a:pt x="21" y="145"/>
                    <a:pt x="21" y="145"/>
                    <a:pt x="21" y="145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8" y="121"/>
                    <a:pt x="85" y="114"/>
                    <a:pt x="94" y="114"/>
                  </a:cubicBezTo>
                  <a:cubicBezTo>
                    <a:pt x="234" y="114"/>
                    <a:pt x="234" y="114"/>
                    <a:pt x="234" y="114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7"/>
                    <a:pt x="227" y="0"/>
                    <a:pt x="2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247042" y="4113773"/>
              <a:ext cx="1873343" cy="1634798"/>
            </a:xfrm>
            <a:custGeom>
              <a:avLst/>
              <a:gdLst>
                <a:gd name="T0" fmla="*/ 0 w 234"/>
                <a:gd name="T1" fmla="*/ 16 h 175"/>
                <a:gd name="T2" fmla="*/ 0 w 234"/>
                <a:gd name="T3" fmla="*/ 129 h 175"/>
                <a:gd name="T4" fmla="*/ 16 w 234"/>
                <a:gd name="T5" fmla="*/ 145 h 175"/>
                <a:gd name="T6" fmla="*/ 190 w 234"/>
                <a:gd name="T7" fmla="*/ 145 h 175"/>
                <a:gd name="T8" fmla="*/ 225 w 234"/>
                <a:gd name="T9" fmla="*/ 175 h 175"/>
                <a:gd name="T10" fmla="*/ 213 w 234"/>
                <a:gd name="T11" fmla="*/ 145 h 175"/>
                <a:gd name="T12" fmla="*/ 218 w 234"/>
                <a:gd name="T13" fmla="*/ 145 h 175"/>
                <a:gd name="T14" fmla="*/ 234 w 234"/>
                <a:gd name="T15" fmla="*/ 129 h 175"/>
                <a:gd name="T16" fmla="*/ 234 w 234"/>
                <a:gd name="T17" fmla="*/ 16 h 175"/>
                <a:gd name="T18" fmla="*/ 218 w 234"/>
                <a:gd name="T19" fmla="*/ 0 h 175"/>
                <a:gd name="T20" fmla="*/ 16 w 234"/>
                <a:gd name="T21" fmla="*/ 0 h 175"/>
                <a:gd name="T22" fmla="*/ 0 w 234"/>
                <a:gd name="T23" fmla="*/ 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175">
                  <a:moveTo>
                    <a:pt x="0" y="16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5"/>
                    <a:pt x="16" y="145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18" y="145"/>
                    <a:pt x="218" y="145"/>
                    <a:pt x="218" y="145"/>
                  </a:cubicBezTo>
                  <a:cubicBezTo>
                    <a:pt x="227" y="145"/>
                    <a:pt x="234" y="138"/>
                    <a:pt x="234" y="129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4" y="7"/>
                    <a:pt x="227" y="0"/>
                    <a:pt x="2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2535238"/>
            <a:ext cx="3429000" cy="2700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0" y="1812966"/>
            <a:ext cx="3429000" cy="468000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8200" y="2338202"/>
            <a:ext cx="3456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7800" y="3678238"/>
            <a:ext cx="3429000" cy="2700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897800" y="2955966"/>
            <a:ext cx="3429000" cy="468000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 smtClean="0"/>
              <a:t>Click to edit</a:t>
            </a:r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897800" y="3481202"/>
            <a:ext cx="3456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1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0800"/>
            <a:ext cx="10515600" cy="485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1" r:id="rId5"/>
    <p:sldLayoutId id="2147483664" r:id="rId6"/>
    <p:sldLayoutId id="2147483665" r:id="rId7"/>
    <p:sldLayoutId id="2147483662" r:id="rId8"/>
    <p:sldLayoutId id="2147483666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68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82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researchsemi/research%202019/baru/result%20of%20online%20questionnaure/hasil%20questionnaire%20online%20nely(Asli)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solidFill>
            <a:srgbClr val="F99000"/>
          </a:solidFill>
        </p:spPr>
      </p:pic>
      <p:sp>
        <p:nvSpPr>
          <p:cNvPr id="8" name="Rectangle 7"/>
          <p:cNvSpPr/>
          <p:nvPr/>
        </p:nvSpPr>
        <p:spPr>
          <a:xfrm>
            <a:off x="0" y="3425371"/>
            <a:ext cx="12192000" cy="229325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6937829" y="3585029"/>
            <a:ext cx="0" cy="1973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436419"/>
            <a:ext cx="6428509" cy="600957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effectLst/>
              </a:rPr>
              <a:t/>
            </a:r>
            <a:br>
              <a:rPr lang="id-ID" b="1" dirty="0" smtClean="0">
                <a:effectLst/>
              </a:rPr>
            </a:br>
            <a:r>
              <a:rPr lang="id-ID" b="1" dirty="0">
                <a:effectLst/>
              </a:rPr>
              <a:t/>
            </a:r>
            <a:br>
              <a:rPr lang="id-ID" b="1" dirty="0">
                <a:effectLst/>
              </a:rPr>
            </a:br>
            <a:r>
              <a:rPr lang="id-ID" b="1" dirty="0" smtClean="0">
                <a:effectLst/>
              </a:rPr>
              <a:t/>
            </a:r>
            <a:br>
              <a:rPr lang="id-ID" b="1" dirty="0" smtClean="0">
                <a:effectLst/>
              </a:rPr>
            </a:br>
            <a:r>
              <a:rPr lang="id-ID" b="1" dirty="0">
                <a:effectLst/>
              </a:rPr>
              <a:t/>
            </a:r>
            <a:br>
              <a:rPr lang="id-ID" b="1" dirty="0">
                <a:effectLst/>
              </a:rPr>
            </a:br>
            <a:r>
              <a:rPr lang="id-ID" b="1" dirty="0" smtClean="0">
                <a:effectLst/>
              </a:rPr>
              <a:t/>
            </a:r>
            <a:br>
              <a:rPr lang="id-ID" b="1" dirty="0" smtClean="0">
                <a:effectLst/>
              </a:rPr>
            </a:br>
            <a:r>
              <a:rPr lang="id-ID" b="1" dirty="0" smtClean="0">
                <a:effectLst/>
              </a:rPr>
              <a:t/>
            </a:r>
            <a:br>
              <a:rPr lang="id-ID" b="1" dirty="0" smtClean="0">
                <a:effectLst/>
              </a:rPr>
            </a:br>
            <a:r>
              <a:rPr lang="id-ID" b="1" dirty="0">
                <a:effectLst/>
              </a:rPr>
              <a:t/>
            </a:r>
            <a:br>
              <a:rPr lang="id-ID" b="1" dirty="0">
                <a:effectLst/>
              </a:rPr>
            </a:br>
            <a:r>
              <a:rPr lang="id-ID" b="1" dirty="0" smtClean="0">
                <a:effectLst/>
              </a:rPr>
              <a:t/>
            </a:r>
            <a:br>
              <a:rPr lang="id-ID" b="1" dirty="0" smtClean="0">
                <a:effectLst/>
              </a:rPr>
            </a:br>
            <a:r>
              <a:rPr lang="id-ID" b="1" dirty="0">
                <a:effectLst/>
              </a:rPr>
              <a:t/>
            </a:r>
            <a:br>
              <a:rPr lang="id-ID" b="1" dirty="0">
                <a:effectLst/>
              </a:rPr>
            </a:br>
            <a:r>
              <a:rPr lang="id-ID" b="1" dirty="0" smtClean="0">
                <a:effectLst/>
              </a:rPr>
              <a:t/>
            </a:r>
            <a:br>
              <a:rPr lang="id-ID" b="1" dirty="0" smtClean="0">
                <a:effectLst/>
              </a:rPr>
            </a:br>
            <a:r>
              <a:rPr lang="id-ID" b="1" dirty="0">
                <a:solidFill>
                  <a:schemeClr val="bg2">
                    <a:lumMod val="50000"/>
                  </a:schemeClr>
                </a:solidFill>
                <a:effectLst/>
              </a:rPr>
              <a:t>The Development of  “</a:t>
            </a:r>
            <a:r>
              <a:rPr lang="id-ID" b="1" i="1" dirty="0">
                <a:solidFill>
                  <a:schemeClr val="bg2">
                    <a:lumMod val="50000"/>
                  </a:schemeClr>
                </a:solidFill>
                <a:effectLst/>
              </a:rPr>
              <a:t>Pengelolaan Pendidikan</a:t>
            </a:r>
            <a:r>
              <a:rPr lang="id-ID" b="1" dirty="0">
                <a:solidFill>
                  <a:schemeClr val="bg2">
                    <a:lumMod val="50000"/>
                  </a:schemeClr>
                </a:solidFill>
                <a:effectLst/>
              </a:rPr>
              <a:t>” Material Based on Contextual Approach for English Students at FKIP UNJA</a:t>
            </a:r>
            <a:r>
              <a:rPr lang="id-ID" dirty="0">
                <a:effectLst/>
              </a:rPr>
              <a:t/>
            </a:r>
            <a:br>
              <a:rPr lang="id-ID" dirty="0">
                <a:effectLst/>
              </a:rPr>
            </a:br>
            <a:r>
              <a:rPr lang="id-ID" dirty="0">
                <a:effectLst/>
              </a:rPr>
              <a:t/>
            </a:r>
            <a:br>
              <a:rPr lang="id-ID" dirty="0">
                <a:effectLst/>
              </a:rPr>
            </a:b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Nely Arif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dirty="0" smtClean="0"/>
              <a:t>Jambi University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result of...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79419" y="1392451"/>
            <a:ext cx="9434946" cy="93511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0000"/>
                </a:solidFill>
              </a:rPr>
              <a:t>interviews </a:t>
            </a:r>
            <a:r>
              <a:rPr lang="id-ID" sz="4000" dirty="0">
                <a:solidFill>
                  <a:srgbClr val="000000"/>
                </a:solidFill>
              </a:rPr>
              <a:t>in limited trials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652154" y="2552713"/>
            <a:ext cx="9441871" cy="135936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0000"/>
                </a:solidFill>
              </a:rPr>
              <a:t>observation </a:t>
            </a:r>
            <a:r>
              <a:rPr lang="id-ID" sz="4000" dirty="0">
                <a:solidFill>
                  <a:srgbClr val="000000"/>
                </a:solidFill>
              </a:rPr>
              <a:t>of the  teaching </a:t>
            </a:r>
            <a:r>
              <a:rPr lang="id-ID" sz="4000" dirty="0" smtClean="0">
                <a:solidFill>
                  <a:srgbClr val="000000"/>
                </a:solidFill>
              </a:rPr>
              <a:t>material implementation </a:t>
            </a:r>
            <a:endParaRPr lang="id-ID" sz="4000" dirty="0">
              <a:solidFill>
                <a:srgbClr val="000000"/>
              </a:solidFill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1724890" y="4161696"/>
            <a:ext cx="9296399" cy="11584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000" dirty="0" smtClean="0">
                <a:solidFill>
                  <a:srgbClr val="000000"/>
                </a:solidFill>
              </a:rPr>
              <a:t>the </a:t>
            </a:r>
            <a:r>
              <a:rPr lang="id-ID" sz="4000" dirty="0">
                <a:solidFill>
                  <a:srgbClr val="000000"/>
                </a:solidFill>
              </a:rPr>
              <a:t>previous teaching material analysis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45" y="1278081"/>
            <a:ext cx="789709" cy="12676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3963" y="2643058"/>
            <a:ext cx="789709" cy="12676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6251" y="4161696"/>
            <a:ext cx="789709" cy="12676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0000"/>
                </a:solidFill>
              </a:rPr>
              <a:t>4</a:t>
            </a:r>
            <a:endParaRPr lang="id-ID" sz="3200" b="1" dirty="0">
              <a:solidFill>
                <a:srgbClr val="000000"/>
              </a:solidFill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1794162" y="5415542"/>
            <a:ext cx="9296399" cy="11584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000" dirty="0" smtClean="0">
                <a:solidFill>
                  <a:srgbClr val="000000"/>
                </a:solidFill>
              </a:rPr>
              <a:t>observations </a:t>
            </a:r>
            <a:r>
              <a:rPr lang="id-ID" sz="4000" dirty="0">
                <a:solidFill>
                  <a:srgbClr val="000000"/>
                </a:solidFill>
              </a:rPr>
              <a:t>of student activities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3959" y="5498670"/>
            <a:ext cx="789709" cy="12676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43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build="p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result of...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79419" y="1392450"/>
            <a:ext cx="9511142" cy="1153321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0000"/>
                </a:solidFill>
              </a:rPr>
              <a:t>the </a:t>
            </a:r>
            <a:r>
              <a:rPr lang="id-ID" sz="4000" dirty="0">
                <a:solidFill>
                  <a:srgbClr val="000000"/>
                </a:solidFill>
              </a:rPr>
              <a:t>student questionnaire responses to the teaching material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610590" y="3224673"/>
            <a:ext cx="9590810" cy="172144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0000"/>
                </a:solidFill>
              </a:rPr>
              <a:t>the </a:t>
            </a:r>
            <a:r>
              <a:rPr lang="id-ID" sz="4000" dirty="0">
                <a:solidFill>
                  <a:srgbClr val="000000"/>
                </a:solidFill>
              </a:rPr>
              <a:t>assessment from the validation </a:t>
            </a:r>
            <a:r>
              <a:rPr lang="id-ID" sz="4000" dirty="0" smtClean="0">
                <a:solidFill>
                  <a:srgbClr val="000000"/>
                </a:solidFill>
              </a:rPr>
              <a:t>expert</a:t>
            </a:r>
            <a:endParaRPr lang="id-ID" sz="40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45" y="1278081"/>
            <a:ext cx="789709" cy="12676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3963" y="3155387"/>
            <a:ext cx="789709" cy="12676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18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build="p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d-ID" dirty="0" smtClean="0"/>
              <a:t>participant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80344" y="3175931"/>
            <a:ext cx="2815112" cy="423611"/>
          </a:xfrm>
        </p:spPr>
        <p:txBody>
          <a:bodyPr>
            <a:normAutofit/>
          </a:bodyPr>
          <a:lstStyle/>
          <a:p>
            <a:r>
              <a:rPr lang="id-ID" dirty="0" smtClean="0"/>
              <a:t>Mardiha, 2010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0343" y="2202942"/>
            <a:ext cx="8696366" cy="1158175"/>
          </a:xfrm>
          <a:solidFill>
            <a:srgbClr val="FFC000"/>
          </a:solidFill>
        </p:spPr>
        <p:txBody>
          <a:bodyPr/>
          <a:lstStyle/>
          <a:p>
            <a:r>
              <a:rPr lang="id-ID" sz="3200" dirty="0"/>
              <a:t> </a:t>
            </a:r>
            <a:r>
              <a:rPr lang="id-ID" sz="3200" dirty="0">
                <a:solidFill>
                  <a:srgbClr val="000000"/>
                </a:solidFill>
              </a:rPr>
              <a:t>90 students at semester 6 who took the “Pengelolaan Pendidikan” course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d-ID" dirty="0" smtClean="0"/>
              <a:t>Present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618509" y="5761500"/>
            <a:ext cx="2680855" cy="28167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Yang, 2010</a:t>
            </a:r>
            <a:endParaRPr lang="id-ID" dirty="0"/>
          </a:p>
        </p:txBody>
      </p:sp>
      <p:grpSp>
        <p:nvGrpSpPr>
          <p:cNvPr id="13" name="Group 12"/>
          <p:cNvGrpSpPr/>
          <p:nvPr/>
        </p:nvGrpSpPr>
        <p:grpSpPr>
          <a:xfrm>
            <a:off x="950313" y="2461117"/>
            <a:ext cx="900000" cy="900000"/>
            <a:chOff x="1337210" y="2430347"/>
            <a:chExt cx="900000" cy="9000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337210" y="2430347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TextBox 11"/>
            <p:cNvSpPr txBox="1">
              <a:spLocks noChangeAspect="1"/>
            </p:cNvSpPr>
            <p:nvPr/>
          </p:nvSpPr>
          <p:spPr>
            <a:xfrm>
              <a:off x="1519806" y="2603738"/>
              <a:ext cx="540000" cy="540000"/>
            </a:xfrm>
            <a:custGeom>
              <a:avLst/>
              <a:gdLst/>
              <a:ahLst/>
              <a:cxnLst/>
              <a:rect l="l" t="t" r="r" b="b"/>
              <a:pathLst>
                <a:path w="191095" h="191095">
                  <a:moveTo>
                    <a:pt x="133275" y="66749"/>
                  </a:moveTo>
                  <a:lnTo>
                    <a:pt x="140084" y="73558"/>
                  </a:lnTo>
                  <a:lnTo>
                    <a:pt x="66749" y="146782"/>
                  </a:lnTo>
                  <a:lnTo>
                    <a:pt x="60164" y="140084"/>
                  </a:lnTo>
                  <a:close/>
                  <a:moveTo>
                    <a:pt x="117537" y="51011"/>
                  </a:moveTo>
                  <a:lnTo>
                    <a:pt x="124346" y="57820"/>
                  </a:lnTo>
                  <a:lnTo>
                    <a:pt x="51011" y="130931"/>
                  </a:lnTo>
                  <a:lnTo>
                    <a:pt x="44313" y="124346"/>
                  </a:lnTo>
                  <a:close/>
                  <a:moveTo>
                    <a:pt x="101704" y="35384"/>
                  </a:moveTo>
                  <a:lnTo>
                    <a:pt x="108625" y="42058"/>
                  </a:lnTo>
                  <a:lnTo>
                    <a:pt x="35401" y="115144"/>
                  </a:lnTo>
                  <a:lnTo>
                    <a:pt x="31383" y="111028"/>
                  </a:lnTo>
                  <a:lnTo>
                    <a:pt x="31160" y="111251"/>
                  </a:lnTo>
                  <a:cubicBezTo>
                    <a:pt x="28555" y="118371"/>
                    <a:pt x="25744" y="125879"/>
                    <a:pt x="22726" y="133778"/>
                  </a:cubicBezTo>
                  <a:cubicBezTo>
                    <a:pt x="19708" y="141676"/>
                    <a:pt x="17442" y="147813"/>
                    <a:pt x="15929" y="152188"/>
                  </a:cubicBezTo>
                  <a:lnTo>
                    <a:pt x="13639" y="159060"/>
                  </a:lnTo>
                  <a:cubicBezTo>
                    <a:pt x="16615" y="159060"/>
                    <a:pt x="20187" y="161144"/>
                    <a:pt x="24354" y="165311"/>
                  </a:cubicBezTo>
                  <a:cubicBezTo>
                    <a:pt x="28521" y="169478"/>
                    <a:pt x="30605" y="173050"/>
                    <a:pt x="30605" y="176026"/>
                  </a:cubicBezTo>
                  <a:cubicBezTo>
                    <a:pt x="45562" y="170966"/>
                    <a:pt x="61412" y="165608"/>
                    <a:pt x="78156" y="159953"/>
                  </a:cubicBezTo>
                  <a:lnTo>
                    <a:pt x="78379" y="159730"/>
                  </a:lnTo>
                  <a:lnTo>
                    <a:pt x="74249" y="155711"/>
                  </a:lnTo>
                  <a:lnTo>
                    <a:pt x="147584" y="82488"/>
                  </a:lnTo>
                  <a:lnTo>
                    <a:pt x="154281" y="89408"/>
                  </a:lnTo>
                  <a:lnTo>
                    <a:pt x="79272" y="164083"/>
                  </a:lnTo>
                  <a:lnTo>
                    <a:pt x="0" y="191095"/>
                  </a:lnTo>
                  <a:lnTo>
                    <a:pt x="27030" y="110398"/>
                  </a:lnTo>
                  <a:close/>
                  <a:moveTo>
                    <a:pt x="115193" y="21989"/>
                  </a:moveTo>
                  <a:lnTo>
                    <a:pt x="169217" y="75902"/>
                  </a:lnTo>
                  <a:lnTo>
                    <a:pt x="162520" y="82488"/>
                  </a:lnTo>
                  <a:lnTo>
                    <a:pt x="108607" y="28575"/>
                  </a:lnTo>
                  <a:close/>
                  <a:moveTo>
                    <a:pt x="149014" y="0"/>
                  </a:moveTo>
                  <a:cubicBezTo>
                    <a:pt x="156828" y="0"/>
                    <a:pt x="163562" y="2828"/>
                    <a:pt x="169217" y="8483"/>
                  </a:cubicBezTo>
                  <a:lnTo>
                    <a:pt x="182612" y="21989"/>
                  </a:lnTo>
                  <a:cubicBezTo>
                    <a:pt x="188267" y="27645"/>
                    <a:pt x="191095" y="34342"/>
                    <a:pt x="191095" y="42081"/>
                  </a:cubicBezTo>
                  <a:cubicBezTo>
                    <a:pt x="191095" y="49746"/>
                    <a:pt x="188267" y="56517"/>
                    <a:pt x="182612" y="62396"/>
                  </a:cubicBezTo>
                  <a:lnTo>
                    <a:pt x="176026" y="68982"/>
                  </a:lnTo>
                  <a:lnTo>
                    <a:pt x="122113" y="15069"/>
                  </a:lnTo>
                  <a:lnTo>
                    <a:pt x="128699" y="8483"/>
                  </a:lnTo>
                  <a:cubicBezTo>
                    <a:pt x="134578" y="2828"/>
                    <a:pt x="141349" y="0"/>
                    <a:pt x="1490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50313" y="4861501"/>
            <a:ext cx="900000" cy="900000"/>
            <a:chOff x="6880260" y="2430347"/>
            <a:chExt cx="900000" cy="90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880260" y="2430347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7074563" y="2604303"/>
              <a:ext cx="540001" cy="540000"/>
            </a:xfrm>
            <a:custGeom>
              <a:avLst/>
              <a:gdLst/>
              <a:ahLst/>
              <a:cxnLst/>
              <a:rect l="l" t="t" r="r" b="b"/>
              <a:pathLst>
                <a:path w="190649" h="190648">
                  <a:moveTo>
                    <a:pt x="93092" y="142875"/>
                  </a:moveTo>
                  <a:lnTo>
                    <a:pt x="97557" y="142875"/>
                  </a:lnTo>
                  <a:lnTo>
                    <a:pt x="97557" y="162073"/>
                  </a:lnTo>
                  <a:lnTo>
                    <a:pt x="93092" y="162073"/>
                  </a:lnTo>
                  <a:close/>
                  <a:moveTo>
                    <a:pt x="147675" y="93092"/>
                  </a:moveTo>
                  <a:lnTo>
                    <a:pt x="166650" y="93092"/>
                  </a:lnTo>
                  <a:lnTo>
                    <a:pt x="166650" y="97668"/>
                  </a:lnTo>
                  <a:lnTo>
                    <a:pt x="147675" y="97668"/>
                  </a:lnTo>
                  <a:close/>
                  <a:moveTo>
                    <a:pt x="28575" y="93092"/>
                  </a:moveTo>
                  <a:lnTo>
                    <a:pt x="47774" y="93092"/>
                  </a:lnTo>
                  <a:lnTo>
                    <a:pt x="47774" y="97668"/>
                  </a:lnTo>
                  <a:lnTo>
                    <a:pt x="28575" y="97668"/>
                  </a:lnTo>
                  <a:close/>
                  <a:moveTo>
                    <a:pt x="115639" y="41188"/>
                  </a:moveTo>
                  <a:lnTo>
                    <a:pt x="132159" y="50564"/>
                  </a:lnTo>
                  <a:lnTo>
                    <a:pt x="108384" y="91864"/>
                  </a:lnTo>
                  <a:lnTo>
                    <a:pt x="133052" y="106040"/>
                  </a:lnTo>
                  <a:lnTo>
                    <a:pt x="123453" y="122783"/>
                  </a:lnTo>
                  <a:cubicBezTo>
                    <a:pt x="104254" y="111621"/>
                    <a:pt x="90525" y="103621"/>
                    <a:pt x="82265" y="98784"/>
                  </a:cubicBezTo>
                  <a:cubicBezTo>
                    <a:pt x="84423" y="95064"/>
                    <a:pt x="95547" y="75865"/>
                    <a:pt x="115639" y="41188"/>
                  </a:cubicBezTo>
                  <a:close/>
                  <a:moveTo>
                    <a:pt x="93092" y="28575"/>
                  </a:moveTo>
                  <a:lnTo>
                    <a:pt x="97557" y="28575"/>
                  </a:lnTo>
                  <a:lnTo>
                    <a:pt x="97557" y="47773"/>
                  </a:lnTo>
                  <a:lnTo>
                    <a:pt x="93092" y="47773"/>
                  </a:lnTo>
                  <a:close/>
                  <a:moveTo>
                    <a:pt x="95324" y="19198"/>
                  </a:moveTo>
                  <a:cubicBezTo>
                    <a:pt x="84981" y="19198"/>
                    <a:pt x="75102" y="21208"/>
                    <a:pt x="65689" y="25226"/>
                  </a:cubicBezTo>
                  <a:cubicBezTo>
                    <a:pt x="56275" y="29244"/>
                    <a:pt x="48183" y="34639"/>
                    <a:pt x="41411" y="41411"/>
                  </a:cubicBezTo>
                  <a:cubicBezTo>
                    <a:pt x="34640" y="48183"/>
                    <a:pt x="29245" y="56275"/>
                    <a:pt x="25226" y="65689"/>
                  </a:cubicBezTo>
                  <a:cubicBezTo>
                    <a:pt x="21208" y="75102"/>
                    <a:pt x="19199" y="84981"/>
                    <a:pt x="19199" y="95324"/>
                  </a:cubicBezTo>
                  <a:cubicBezTo>
                    <a:pt x="19199" y="105668"/>
                    <a:pt x="21208" y="115546"/>
                    <a:pt x="25226" y="124959"/>
                  </a:cubicBezTo>
                  <a:cubicBezTo>
                    <a:pt x="29245" y="134373"/>
                    <a:pt x="34640" y="142465"/>
                    <a:pt x="41411" y="149237"/>
                  </a:cubicBezTo>
                  <a:cubicBezTo>
                    <a:pt x="48183" y="156009"/>
                    <a:pt x="56275" y="161404"/>
                    <a:pt x="65689" y="165422"/>
                  </a:cubicBezTo>
                  <a:cubicBezTo>
                    <a:pt x="75102" y="169440"/>
                    <a:pt x="84981" y="171450"/>
                    <a:pt x="95324" y="171450"/>
                  </a:cubicBezTo>
                  <a:cubicBezTo>
                    <a:pt x="105668" y="171450"/>
                    <a:pt x="115546" y="169440"/>
                    <a:pt x="124960" y="165422"/>
                  </a:cubicBezTo>
                  <a:cubicBezTo>
                    <a:pt x="134373" y="161404"/>
                    <a:pt x="142466" y="156009"/>
                    <a:pt x="149237" y="149237"/>
                  </a:cubicBezTo>
                  <a:cubicBezTo>
                    <a:pt x="156009" y="142465"/>
                    <a:pt x="161404" y="134373"/>
                    <a:pt x="165422" y="124959"/>
                  </a:cubicBezTo>
                  <a:cubicBezTo>
                    <a:pt x="169441" y="115546"/>
                    <a:pt x="171450" y="105668"/>
                    <a:pt x="171450" y="95324"/>
                  </a:cubicBezTo>
                  <a:cubicBezTo>
                    <a:pt x="171450" y="84981"/>
                    <a:pt x="169441" y="75102"/>
                    <a:pt x="165422" y="65689"/>
                  </a:cubicBezTo>
                  <a:cubicBezTo>
                    <a:pt x="161404" y="56275"/>
                    <a:pt x="156009" y="48183"/>
                    <a:pt x="149237" y="41411"/>
                  </a:cubicBezTo>
                  <a:cubicBezTo>
                    <a:pt x="142466" y="34639"/>
                    <a:pt x="134373" y="29244"/>
                    <a:pt x="124960" y="25226"/>
                  </a:cubicBezTo>
                  <a:cubicBezTo>
                    <a:pt x="115546" y="21208"/>
                    <a:pt x="105668" y="19198"/>
                    <a:pt x="95324" y="19198"/>
                  </a:cubicBezTo>
                  <a:close/>
                  <a:moveTo>
                    <a:pt x="95324" y="0"/>
                  </a:moveTo>
                  <a:cubicBezTo>
                    <a:pt x="105668" y="0"/>
                    <a:pt x="115695" y="1600"/>
                    <a:pt x="125406" y="4799"/>
                  </a:cubicBezTo>
                  <a:cubicBezTo>
                    <a:pt x="135117" y="7999"/>
                    <a:pt x="143879" y="12538"/>
                    <a:pt x="151693" y="18417"/>
                  </a:cubicBezTo>
                  <a:cubicBezTo>
                    <a:pt x="159506" y="24296"/>
                    <a:pt x="166352" y="31142"/>
                    <a:pt x="172231" y="38955"/>
                  </a:cubicBezTo>
                  <a:cubicBezTo>
                    <a:pt x="178110" y="46769"/>
                    <a:pt x="182649" y="55531"/>
                    <a:pt x="185849" y="65242"/>
                  </a:cubicBezTo>
                  <a:cubicBezTo>
                    <a:pt x="189049" y="74953"/>
                    <a:pt x="190649" y="84981"/>
                    <a:pt x="190649" y="95324"/>
                  </a:cubicBezTo>
                  <a:cubicBezTo>
                    <a:pt x="190649" y="105668"/>
                    <a:pt x="189049" y="115695"/>
                    <a:pt x="185849" y="125406"/>
                  </a:cubicBezTo>
                  <a:cubicBezTo>
                    <a:pt x="182649" y="135117"/>
                    <a:pt x="178110" y="143879"/>
                    <a:pt x="172231" y="151693"/>
                  </a:cubicBezTo>
                  <a:cubicBezTo>
                    <a:pt x="166352" y="159506"/>
                    <a:pt x="159506" y="166352"/>
                    <a:pt x="151693" y="172231"/>
                  </a:cubicBezTo>
                  <a:cubicBezTo>
                    <a:pt x="143879" y="178110"/>
                    <a:pt x="135117" y="182649"/>
                    <a:pt x="125406" y="185849"/>
                  </a:cubicBezTo>
                  <a:cubicBezTo>
                    <a:pt x="115695" y="189049"/>
                    <a:pt x="105668" y="190648"/>
                    <a:pt x="95324" y="190648"/>
                  </a:cubicBezTo>
                  <a:cubicBezTo>
                    <a:pt x="84981" y="190648"/>
                    <a:pt x="74953" y="189049"/>
                    <a:pt x="65242" y="185849"/>
                  </a:cubicBezTo>
                  <a:cubicBezTo>
                    <a:pt x="55531" y="182649"/>
                    <a:pt x="46769" y="178110"/>
                    <a:pt x="38956" y="172231"/>
                  </a:cubicBezTo>
                  <a:cubicBezTo>
                    <a:pt x="31142" y="166352"/>
                    <a:pt x="24296" y="159506"/>
                    <a:pt x="18417" y="151693"/>
                  </a:cubicBezTo>
                  <a:cubicBezTo>
                    <a:pt x="12539" y="143879"/>
                    <a:pt x="7999" y="135117"/>
                    <a:pt x="4800" y="125406"/>
                  </a:cubicBezTo>
                  <a:cubicBezTo>
                    <a:pt x="1600" y="115695"/>
                    <a:pt x="0" y="105668"/>
                    <a:pt x="0" y="95324"/>
                  </a:cubicBezTo>
                  <a:cubicBezTo>
                    <a:pt x="0" y="84981"/>
                    <a:pt x="1600" y="74953"/>
                    <a:pt x="4800" y="65242"/>
                  </a:cubicBezTo>
                  <a:cubicBezTo>
                    <a:pt x="7999" y="55531"/>
                    <a:pt x="12539" y="46769"/>
                    <a:pt x="18417" y="38955"/>
                  </a:cubicBezTo>
                  <a:cubicBezTo>
                    <a:pt x="24296" y="31142"/>
                    <a:pt x="31142" y="24296"/>
                    <a:pt x="38956" y="18417"/>
                  </a:cubicBezTo>
                  <a:cubicBezTo>
                    <a:pt x="46769" y="12538"/>
                    <a:pt x="55531" y="7999"/>
                    <a:pt x="65242" y="4799"/>
                  </a:cubicBezTo>
                  <a:cubicBezTo>
                    <a:pt x="74953" y="1600"/>
                    <a:pt x="84981" y="0"/>
                    <a:pt x="95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172200" y="3429007"/>
            <a:ext cx="685800" cy="9975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2166917" y="4282413"/>
            <a:ext cx="8696366" cy="11581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dirty="0">
                <a:solidFill>
                  <a:srgbClr val="000000"/>
                </a:solidFill>
              </a:rPr>
              <a:t>online questionnaire </a:t>
            </a:r>
            <a:r>
              <a:rPr lang="id-ID" sz="3200" dirty="0" smtClean="0">
                <a:solidFill>
                  <a:srgbClr val="000000"/>
                </a:solidFill>
              </a:rPr>
              <a:t>surveys</a:t>
            </a:r>
            <a:r>
              <a:rPr lang="id-ID" sz="800" dirty="0" smtClean="0">
                <a:solidFill>
                  <a:srgbClr val="000000"/>
                </a:solidFill>
                <a:hlinkClick r:id="rId4" action="ppaction://hlinkfile"/>
              </a:rPr>
              <a:t>..\researchsemi\research 2019\baru\result of online questionnaure\hasil questionnaire online nely(Asli).docx</a:t>
            </a:r>
            <a:r>
              <a:rPr lang="id-ID" sz="800" dirty="0" smtClean="0">
                <a:solidFill>
                  <a:srgbClr val="000000"/>
                </a:solidFill>
              </a:rPr>
              <a:t> </a:t>
            </a:r>
            <a:endParaRPr lang="id-ID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21" grpId="0" animBg="1"/>
      <p:bldP spid="2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D:\nely\new4\researchsemi\research 2019\baru\result of online questionnaure\materi pengelolaan pendidikan surv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45473"/>
            <a:ext cx="10993582" cy="60682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1527"/>
              </p:ext>
            </p:extLst>
          </p:nvPr>
        </p:nvGraphicFramePr>
        <p:xfrm>
          <a:off x="741217" y="4135581"/>
          <a:ext cx="5430984" cy="2556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492"/>
                <a:gridCol w="2715492"/>
              </a:tblGrid>
              <a:tr h="235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Value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Count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5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wawasan dan Manajaemen Pendidikan Nasio…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45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3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Pengelolaan Satuan Pendidikan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32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3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Pengelolaan Kelas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61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3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Pengelolaan Kurikulum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54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3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Pengelolaan Peserta didik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66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3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Pengelolaan Tenaga Kependidikan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39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5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Pengelolaan Sarana dan Prasarana Kepend…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3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Pengelolaan Keuangan Pendidikan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30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4270" y="38194"/>
            <a:ext cx="11967730" cy="8463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Menurut Anda, materi apakah yang menarik untuk lebih banyak dibicarakan dalam mata kuliah Pengelolaan Pendidikan?(jawaban bisa lebih dari satu)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90 responses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escription: 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" y="955964"/>
            <a:ext cx="8361218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85377"/>
              </p:ext>
            </p:extLst>
          </p:nvPr>
        </p:nvGraphicFramePr>
        <p:xfrm>
          <a:off x="484908" y="4301837"/>
          <a:ext cx="6449291" cy="1698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404"/>
                <a:gridCol w="3980887"/>
              </a:tblGrid>
              <a:tr h="55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sangat perlu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17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perlu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55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kurang perlu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16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tidak perlu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sangat tidak perlu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7091" y="360243"/>
            <a:ext cx="11914909" cy="723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Menurut Anda, apakah Anda perlu memiliki modul dalam belajar mata kuliah "Pengelolaan Pendidikan"?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90 </a:t>
            </a:r>
            <a:r>
              <a:rPr kumimoji="0" lang="id-ID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responses</a:t>
            </a:r>
            <a:endParaRPr kumimoji="0" lang="id-ID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1298575"/>
            <a:ext cx="7910945" cy="27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57562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nely\new4\researchsemi\research 2019\baru\result of online questionnaure\survey pengelolaan pendidik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4855"/>
            <a:ext cx="10203872" cy="57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0" y="2282371"/>
            <a:ext cx="12192000" cy="229325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640329" y="3364820"/>
            <a:ext cx="2177143" cy="1451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0627" y="3364820"/>
            <a:ext cx="2177143" cy="145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9486" y="2644170"/>
            <a:ext cx="4322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id-ID" dirty="0" smtClean="0"/>
              <a:t>AiM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80344" y="3175931"/>
            <a:ext cx="2815112" cy="423611"/>
          </a:xfrm>
        </p:spPr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86379" y="2155806"/>
            <a:ext cx="8696366" cy="2410622"/>
          </a:xfrm>
          <a:solidFill>
            <a:srgbClr val="FFC000"/>
          </a:solidFill>
        </p:spPr>
        <p:txBody>
          <a:bodyPr/>
          <a:lstStyle/>
          <a:p>
            <a:r>
              <a:rPr lang="id-ID" sz="3200" dirty="0">
                <a:solidFill>
                  <a:schemeClr val="bg2">
                    <a:lumMod val="50000"/>
                  </a:schemeClr>
                </a:solidFill>
              </a:rPr>
              <a:t>to develop the “Pengelolaan Pendidikan” teaching materials in the form of Module for English students at FKIP UNJA based on a contextual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618509" y="5761500"/>
            <a:ext cx="2680855" cy="281675"/>
          </a:xfrm>
        </p:spPr>
        <p:txBody>
          <a:bodyPr>
            <a:normAutofit fontScale="92500" lnSpcReduction="20000"/>
          </a:bodyPr>
          <a:lstStyle/>
          <a:p>
            <a:endParaRPr lang="id-ID" dirty="0"/>
          </a:p>
        </p:txBody>
      </p:sp>
      <p:grpSp>
        <p:nvGrpSpPr>
          <p:cNvPr id="13" name="Group 12"/>
          <p:cNvGrpSpPr/>
          <p:nvPr/>
        </p:nvGrpSpPr>
        <p:grpSpPr>
          <a:xfrm>
            <a:off x="950313" y="2461117"/>
            <a:ext cx="900000" cy="900000"/>
            <a:chOff x="1337210" y="2430347"/>
            <a:chExt cx="900000" cy="9000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337210" y="2430347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TextBox 11"/>
            <p:cNvSpPr txBox="1">
              <a:spLocks noChangeAspect="1"/>
            </p:cNvSpPr>
            <p:nvPr/>
          </p:nvSpPr>
          <p:spPr>
            <a:xfrm>
              <a:off x="1519806" y="2603738"/>
              <a:ext cx="540000" cy="540000"/>
            </a:xfrm>
            <a:custGeom>
              <a:avLst/>
              <a:gdLst/>
              <a:ahLst/>
              <a:cxnLst/>
              <a:rect l="l" t="t" r="r" b="b"/>
              <a:pathLst>
                <a:path w="191095" h="191095">
                  <a:moveTo>
                    <a:pt x="133275" y="66749"/>
                  </a:moveTo>
                  <a:lnTo>
                    <a:pt x="140084" y="73558"/>
                  </a:lnTo>
                  <a:lnTo>
                    <a:pt x="66749" y="146782"/>
                  </a:lnTo>
                  <a:lnTo>
                    <a:pt x="60164" y="140084"/>
                  </a:lnTo>
                  <a:close/>
                  <a:moveTo>
                    <a:pt x="117537" y="51011"/>
                  </a:moveTo>
                  <a:lnTo>
                    <a:pt x="124346" y="57820"/>
                  </a:lnTo>
                  <a:lnTo>
                    <a:pt x="51011" y="130931"/>
                  </a:lnTo>
                  <a:lnTo>
                    <a:pt x="44313" y="124346"/>
                  </a:lnTo>
                  <a:close/>
                  <a:moveTo>
                    <a:pt x="101704" y="35384"/>
                  </a:moveTo>
                  <a:lnTo>
                    <a:pt x="108625" y="42058"/>
                  </a:lnTo>
                  <a:lnTo>
                    <a:pt x="35401" y="115144"/>
                  </a:lnTo>
                  <a:lnTo>
                    <a:pt x="31383" y="111028"/>
                  </a:lnTo>
                  <a:lnTo>
                    <a:pt x="31160" y="111251"/>
                  </a:lnTo>
                  <a:cubicBezTo>
                    <a:pt x="28555" y="118371"/>
                    <a:pt x="25744" y="125879"/>
                    <a:pt x="22726" y="133778"/>
                  </a:cubicBezTo>
                  <a:cubicBezTo>
                    <a:pt x="19708" y="141676"/>
                    <a:pt x="17442" y="147813"/>
                    <a:pt x="15929" y="152188"/>
                  </a:cubicBezTo>
                  <a:lnTo>
                    <a:pt x="13639" y="159060"/>
                  </a:lnTo>
                  <a:cubicBezTo>
                    <a:pt x="16615" y="159060"/>
                    <a:pt x="20187" y="161144"/>
                    <a:pt x="24354" y="165311"/>
                  </a:cubicBezTo>
                  <a:cubicBezTo>
                    <a:pt x="28521" y="169478"/>
                    <a:pt x="30605" y="173050"/>
                    <a:pt x="30605" y="176026"/>
                  </a:cubicBezTo>
                  <a:cubicBezTo>
                    <a:pt x="45562" y="170966"/>
                    <a:pt x="61412" y="165608"/>
                    <a:pt x="78156" y="159953"/>
                  </a:cubicBezTo>
                  <a:lnTo>
                    <a:pt x="78379" y="159730"/>
                  </a:lnTo>
                  <a:lnTo>
                    <a:pt x="74249" y="155711"/>
                  </a:lnTo>
                  <a:lnTo>
                    <a:pt x="147584" y="82488"/>
                  </a:lnTo>
                  <a:lnTo>
                    <a:pt x="154281" y="89408"/>
                  </a:lnTo>
                  <a:lnTo>
                    <a:pt x="79272" y="164083"/>
                  </a:lnTo>
                  <a:lnTo>
                    <a:pt x="0" y="191095"/>
                  </a:lnTo>
                  <a:lnTo>
                    <a:pt x="27030" y="110398"/>
                  </a:lnTo>
                  <a:close/>
                  <a:moveTo>
                    <a:pt x="115193" y="21989"/>
                  </a:moveTo>
                  <a:lnTo>
                    <a:pt x="169217" y="75902"/>
                  </a:lnTo>
                  <a:lnTo>
                    <a:pt x="162520" y="82488"/>
                  </a:lnTo>
                  <a:lnTo>
                    <a:pt x="108607" y="28575"/>
                  </a:lnTo>
                  <a:close/>
                  <a:moveTo>
                    <a:pt x="149014" y="0"/>
                  </a:moveTo>
                  <a:cubicBezTo>
                    <a:pt x="156828" y="0"/>
                    <a:pt x="163562" y="2828"/>
                    <a:pt x="169217" y="8483"/>
                  </a:cubicBezTo>
                  <a:lnTo>
                    <a:pt x="182612" y="21989"/>
                  </a:lnTo>
                  <a:cubicBezTo>
                    <a:pt x="188267" y="27645"/>
                    <a:pt x="191095" y="34342"/>
                    <a:pt x="191095" y="42081"/>
                  </a:cubicBezTo>
                  <a:cubicBezTo>
                    <a:pt x="191095" y="49746"/>
                    <a:pt x="188267" y="56517"/>
                    <a:pt x="182612" y="62396"/>
                  </a:cubicBezTo>
                  <a:lnTo>
                    <a:pt x="176026" y="68982"/>
                  </a:lnTo>
                  <a:lnTo>
                    <a:pt x="122113" y="15069"/>
                  </a:lnTo>
                  <a:lnTo>
                    <a:pt x="128699" y="8483"/>
                  </a:lnTo>
                  <a:cubicBezTo>
                    <a:pt x="134578" y="2828"/>
                    <a:pt x="141349" y="0"/>
                    <a:pt x="1490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50313" y="4861501"/>
            <a:ext cx="900000" cy="900000"/>
            <a:chOff x="6880260" y="2430347"/>
            <a:chExt cx="900000" cy="90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880260" y="2430347"/>
              <a:ext cx="900000" cy="9000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7074563" y="2604303"/>
              <a:ext cx="540001" cy="540000"/>
            </a:xfrm>
            <a:custGeom>
              <a:avLst/>
              <a:gdLst/>
              <a:ahLst/>
              <a:cxnLst/>
              <a:rect l="l" t="t" r="r" b="b"/>
              <a:pathLst>
                <a:path w="190649" h="190648">
                  <a:moveTo>
                    <a:pt x="93092" y="142875"/>
                  </a:moveTo>
                  <a:lnTo>
                    <a:pt x="97557" y="142875"/>
                  </a:lnTo>
                  <a:lnTo>
                    <a:pt x="97557" y="162073"/>
                  </a:lnTo>
                  <a:lnTo>
                    <a:pt x="93092" y="162073"/>
                  </a:lnTo>
                  <a:close/>
                  <a:moveTo>
                    <a:pt x="147675" y="93092"/>
                  </a:moveTo>
                  <a:lnTo>
                    <a:pt x="166650" y="93092"/>
                  </a:lnTo>
                  <a:lnTo>
                    <a:pt x="166650" y="97668"/>
                  </a:lnTo>
                  <a:lnTo>
                    <a:pt x="147675" y="97668"/>
                  </a:lnTo>
                  <a:close/>
                  <a:moveTo>
                    <a:pt x="28575" y="93092"/>
                  </a:moveTo>
                  <a:lnTo>
                    <a:pt x="47774" y="93092"/>
                  </a:lnTo>
                  <a:lnTo>
                    <a:pt x="47774" y="97668"/>
                  </a:lnTo>
                  <a:lnTo>
                    <a:pt x="28575" y="97668"/>
                  </a:lnTo>
                  <a:close/>
                  <a:moveTo>
                    <a:pt x="115639" y="41188"/>
                  </a:moveTo>
                  <a:lnTo>
                    <a:pt x="132159" y="50564"/>
                  </a:lnTo>
                  <a:lnTo>
                    <a:pt x="108384" y="91864"/>
                  </a:lnTo>
                  <a:lnTo>
                    <a:pt x="133052" y="106040"/>
                  </a:lnTo>
                  <a:lnTo>
                    <a:pt x="123453" y="122783"/>
                  </a:lnTo>
                  <a:cubicBezTo>
                    <a:pt x="104254" y="111621"/>
                    <a:pt x="90525" y="103621"/>
                    <a:pt x="82265" y="98784"/>
                  </a:cubicBezTo>
                  <a:cubicBezTo>
                    <a:pt x="84423" y="95064"/>
                    <a:pt x="95547" y="75865"/>
                    <a:pt x="115639" y="41188"/>
                  </a:cubicBezTo>
                  <a:close/>
                  <a:moveTo>
                    <a:pt x="93092" y="28575"/>
                  </a:moveTo>
                  <a:lnTo>
                    <a:pt x="97557" y="28575"/>
                  </a:lnTo>
                  <a:lnTo>
                    <a:pt x="97557" y="47773"/>
                  </a:lnTo>
                  <a:lnTo>
                    <a:pt x="93092" y="47773"/>
                  </a:lnTo>
                  <a:close/>
                  <a:moveTo>
                    <a:pt x="95324" y="19198"/>
                  </a:moveTo>
                  <a:cubicBezTo>
                    <a:pt x="84981" y="19198"/>
                    <a:pt x="75102" y="21208"/>
                    <a:pt x="65689" y="25226"/>
                  </a:cubicBezTo>
                  <a:cubicBezTo>
                    <a:pt x="56275" y="29244"/>
                    <a:pt x="48183" y="34639"/>
                    <a:pt x="41411" y="41411"/>
                  </a:cubicBezTo>
                  <a:cubicBezTo>
                    <a:pt x="34640" y="48183"/>
                    <a:pt x="29245" y="56275"/>
                    <a:pt x="25226" y="65689"/>
                  </a:cubicBezTo>
                  <a:cubicBezTo>
                    <a:pt x="21208" y="75102"/>
                    <a:pt x="19199" y="84981"/>
                    <a:pt x="19199" y="95324"/>
                  </a:cubicBezTo>
                  <a:cubicBezTo>
                    <a:pt x="19199" y="105668"/>
                    <a:pt x="21208" y="115546"/>
                    <a:pt x="25226" y="124959"/>
                  </a:cubicBezTo>
                  <a:cubicBezTo>
                    <a:pt x="29245" y="134373"/>
                    <a:pt x="34640" y="142465"/>
                    <a:pt x="41411" y="149237"/>
                  </a:cubicBezTo>
                  <a:cubicBezTo>
                    <a:pt x="48183" y="156009"/>
                    <a:pt x="56275" y="161404"/>
                    <a:pt x="65689" y="165422"/>
                  </a:cubicBezTo>
                  <a:cubicBezTo>
                    <a:pt x="75102" y="169440"/>
                    <a:pt x="84981" y="171450"/>
                    <a:pt x="95324" y="171450"/>
                  </a:cubicBezTo>
                  <a:cubicBezTo>
                    <a:pt x="105668" y="171450"/>
                    <a:pt x="115546" y="169440"/>
                    <a:pt x="124960" y="165422"/>
                  </a:cubicBezTo>
                  <a:cubicBezTo>
                    <a:pt x="134373" y="161404"/>
                    <a:pt x="142466" y="156009"/>
                    <a:pt x="149237" y="149237"/>
                  </a:cubicBezTo>
                  <a:cubicBezTo>
                    <a:pt x="156009" y="142465"/>
                    <a:pt x="161404" y="134373"/>
                    <a:pt x="165422" y="124959"/>
                  </a:cubicBezTo>
                  <a:cubicBezTo>
                    <a:pt x="169441" y="115546"/>
                    <a:pt x="171450" y="105668"/>
                    <a:pt x="171450" y="95324"/>
                  </a:cubicBezTo>
                  <a:cubicBezTo>
                    <a:pt x="171450" y="84981"/>
                    <a:pt x="169441" y="75102"/>
                    <a:pt x="165422" y="65689"/>
                  </a:cubicBezTo>
                  <a:cubicBezTo>
                    <a:pt x="161404" y="56275"/>
                    <a:pt x="156009" y="48183"/>
                    <a:pt x="149237" y="41411"/>
                  </a:cubicBezTo>
                  <a:cubicBezTo>
                    <a:pt x="142466" y="34639"/>
                    <a:pt x="134373" y="29244"/>
                    <a:pt x="124960" y="25226"/>
                  </a:cubicBezTo>
                  <a:cubicBezTo>
                    <a:pt x="115546" y="21208"/>
                    <a:pt x="105668" y="19198"/>
                    <a:pt x="95324" y="19198"/>
                  </a:cubicBezTo>
                  <a:close/>
                  <a:moveTo>
                    <a:pt x="95324" y="0"/>
                  </a:moveTo>
                  <a:cubicBezTo>
                    <a:pt x="105668" y="0"/>
                    <a:pt x="115695" y="1600"/>
                    <a:pt x="125406" y="4799"/>
                  </a:cubicBezTo>
                  <a:cubicBezTo>
                    <a:pt x="135117" y="7999"/>
                    <a:pt x="143879" y="12538"/>
                    <a:pt x="151693" y="18417"/>
                  </a:cubicBezTo>
                  <a:cubicBezTo>
                    <a:pt x="159506" y="24296"/>
                    <a:pt x="166352" y="31142"/>
                    <a:pt x="172231" y="38955"/>
                  </a:cubicBezTo>
                  <a:cubicBezTo>
                    <a:pt x="178110" y="46769"/>
                    <a:pt x="182649" y="55531"/>
                    <a:pt x="185849" y="65242"/>
                  </a:cubicBezTo>
                  <a:cubicBezTo>
                    <a:pt x="189049" y="74953"/>
                    <a:pt x="190649" y="84981"/>
                    <a:pt x="190649" y="95324"/>
                  </a:cubicBezTo>
                  <a:cubicBezTo>
                    <a:pt x="190649" y="105668"/>
                    <a:pt x="189049" y="115695"/>
                    <a:pt x="185849" y="125406"/>
                  </a:cubicBezTo>
                  <a:cubicBezTo>
                    <a:pt x="182649" y="135117"/>
                    <a:pt x="178110" y="143879"/>
                    <a:pt x="172231" y="151693"/>
                  </a:cubicBezTo>
                  <a:cubicBezTo>
                    <a:pt x="166352" y="159506"/>
                    <a:pt x="159506" y="166352"/>
                    <a:pt x="151693" y="172231"/>
                  </a:cubicBezTo>
                  <a:cubicBezTo>
                    <a:pt x="143879" y="178110"/>
                    <a:pt x="135117" y="182649"/>
                    <a:pt x="125406" y="185849"/>
                  </a:cubicBezTo>
                  <a:cubicBezTo>
                    <a:pt x="115695" y="189049"/>
                    <a:pt x="105668" y="190648"/>
                    <a:pt x="95324" y="190648"/>
                  </a:cubicBezTo>
                  <a:cubicBezTo>
                    <a:pt x="84981" y="190648"/>
                    <a:pt x="74953" y="189049"/>
                    <a:pt x="65242" y="185849"/>
                  </a:cubicBezTo>
                  <a:cubicBezTo>
                    <a:pt x="55531" y="182649"/>
                    <a:pt x="46769" y="178110"/>
                    <a:pt x="38956" y="172231"/>
                  </a:cubicBezTo>
                  <a:cubicBezTo>
                    <a:pt x="31142" y="166352"/>
                    <a:pt x="24296" y="159506"/>
                    <a:pt x="18417" y="151693"/>
                  </a:cubicBezTo>
                  <a:cubicBezTo>
                    <a:pt x="12539" y="143879"/>
                    <a:pt x="7999" y="135117"/>
                    <a:pt x="4800" y="125406"/>
                  </a:cubicBezTo>
                  <a:cubicBezTo>
                    <a:pt x="1600" y="115695"/>
                    <a:pt x="0" y="105668"/>
                    <a:pt x="0" y="95324"/>
                  </a:cubicBezTo>
                  <a:cubicBezTo>
                    <a:pt x="0" y="84981"/>
                    <a:pt x="1600" y="74953"/>
                    <a:pt x="4800" y="65242"/>
                  </a:cubicBezTo>
                  <a:cubicBezTo>
                    <a:pt x="7999" y="55531"/>
                    <a:pt x="12539" y="46769"/>
                    <a:pt x="18417" y="38955"/>
                  </a:cubicBezTo>
                  <a:cubicBezTo>
                    <a:pt x="24296" y="31142"/>
                    <a:pt x="31142" y="24296"/>
                    <a:pt x="38956" y="18417"/>
                  </a:cubicBezTo>
                  <a:cubicBezTo>
                    <a:pt x="46769" y="12538"/>
                    <a:pt x="55531" y="7999"/>
                    <a:pt x="65242" y="4799"/>
                  </a:cubicBezTo>
                  <a:cubicBezTo>
                    <a:pt x="74953" y="1600"/>
                    <a:pt x="84981" y="0"/>
                    <a:pt x="95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d-ID" dirty="0">
                <a:solidFill>
                  <a:schemeClr val="bg2">
                    <a:lumMod val="50000"/>
                  </a:schemeClr>
                </a:solidFill>
              </a:rPr>
              <a:t>type of research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0343" y="2202941"/>
            <a:ext cx="8800275" cy="3844567"/>
          </a:xfrm>
          <a:solidFill>
            <a:srgbClr val="FFC000"/>
          </a:solidFill>
        </p:spPr>
        <p:txBody>
          <a:bodyPr/>
          <a:lstStyle/>
          <a:p>
            <a:r>
              <a:rPr lang="id-ID" sz="4400" dirty="0">
                <a:solidFill>
                  <a:srgbClr val="002060"/>
                </a:solidFill>
              </a:rPr>
              <a:t>R</a:t>
            </a:r>
            <a:r>
              <a:rPr lang="id-ID" sz="4400" dirty="0" smtClean="0">
                <a:solidFill>
                  <a:srgbClr val="002060"/>
                </a:solidFill>
              </a:rPr>
              <a:t>evelopment </a:t>
            </a:r>
            <a:r>
              <a:rPr lang="id-ID" sz="4400" dirty="0">
                <a:solidFill>
                  <a:srgbClr val="002060"/>
                </a:solidFill>
              </a:rPr>
              <a:t>R</a:t>
            </a:r>
            <a:r>
              <a:rPr lang="id-ID" sz="4400" dirty="0" smtClean="0">
                <a:solidFill>
                  <a:srgbClr val="002060"/>
                </a:solidFill>
              </a:rPr>
              <a:t>esearch </a:t>
            </a:r>
          </a:p>
          <a:p>
            <a:r>
              <a:rPr lang="id-ID" sz="4400" dirty="0" smtClean="0">
                <a:solidFill>
                  <a:srgbClr val="002060"/>
                </a:solidFill>
              </a:rPr>
              <a:t>Or</a:t>
            </a:r>
          </a:p>
          <a:p>
            <a:r>
              <a:rPr lang="id-ID" sz="4400" dirty="0" smtClean="0">
                <a:solidFill>
                  <a:srgbClr val="0070C0"/>
                </a:solidFill>
              </a:rPr>
              <a:t>Research </a:t>
            </a:r>
            <a:r>
              <a:rPr lang="id-ID" sz="4400" dirty="0">
                <a:solidFill>
                  <a:srgbClr val="0070C0"/>
                </a:solidFill>
              </a:rPr>
              <a:t>and Development.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002060"/>
                </a:solidFill>
              </a:rPr>
              <a:t>This development research was </a:t>
            </a:r>
            <a:r>
              <a:rPr lang="id-ID" dirty="0" smtClean="0">
                <a:solidFill>
                  <a:srgbClr val="002060"/>
                </a:solidFill>
              </a:rPr>
              <a:t>conducted by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0343" y="1475509"/>
            <a:ext cx="8613239" cy="5029200"/>
          </a:xfrm>
          <a:solidFill>
            <a:srgbClr val="FFC000"/>
          </a:solidFill>
        </p:spPr>
        <p:txBody>
          <a:bodyPr/>
          <a:lstStyle/>
          <a:p>
            <a:r>
              <a:rPr lang="id-ID" sz="4000" dirty="0" smtClean="0">
                <a:solidFill>
                  <a:srgbClr val="000000"/>
                </a:solidFill>
              </a:rPr>
              <a:t>A-D-D-I-E  </a:t>
            </a:r>
            <a:r>
              <a:rPr lang="id-ID" sz="4000" dirty="0" smtClean="0">
                <a:solidFill>
                  <a:srgbClr val="002060"/>
                </a:solidFill>
              </a:rPr>
              <a:t>Model</a:t>
            </a:r>
          </a:p>
          <a:p>
            <a:r>
              <a:rPr lang="id-ID" sz="4000" dirty="0" smtClean="0">
                <a:solidFill>
                  <a:srgbClr val="002060"/>
                </a:solidFill>
              </a:rPr>
              <a:t>A- Analysis</a:t>
            </a:r>
            <a:r>
              <a:rPr lang="id-ID" sz="4000" dirty="0">
                <a:solidFill>
                  <a:srgbClr val="002060"/>
                </a:solidFill>
              </a:rPr>
              <a:t>, </a:t>
            </a:r>
            <a:endParaRPr lang="id-ID" sz="4000" dirty="0" smtClean="0">
              <a:solidFill>
                <a:srgbClr val="002060"/>
              </a:solidFill>
            </a:endParaRPr>
          </a:p>
          <a:p>
            <a:r>
              <a:rPr lang="id-ID" sz="4000" dirty="0" smtClean="0">
                <a:solidFill>
                  <a:srgbClr val="002060"/>
                </a:solidFill>
              </a:rPr>
              <a:t>D- Design</a:t>
            </a:r>
            <a:r>
              <a:rPr lang="id-ID" sz="4000" dirty="0">
                <a:solidFill>
                  <a:srgbClr val="002060"/>
                </a:solidFill>
              </a:rPr>
              <a:t>, </a:t>
            </a:r>
            <a:endParaRPr lang="id-ID" sz="4000" dirty="0" smtClean="0">
              <a:solidFill>
                <a:srgbClr val="002060"/>
              </a:solidFill>
            </a:endParaRPr>
          </a:p>
          <a:p>
            <a:r>
              <a:rPr lang="id-ID" sz="4000" dirty="0" smtClean="0">
                <a:solidFill>
                  <a:srgbClr val="002060"/>
                </a:solidFill>
              </a:rPr>
              <a:t>D-Development</a:t>
            </a:r>
            <a:r>
              <a:rPr lang="id-ID" sz="4000" dirty="0">
                <a:solidFill>
                  <a:srgbClr val="002060"/>
                </a:solidFill>
              </a:rPr>
              <a:t>, </a:t>
            </a:r>
            <a:endParaRPr lang="id-ID" sz="4000" dirty="0" smtClean="0">
              <a:solidFill>
                <a:srgbClr val="002060"/>
              </a:solidFill>
            </a:endParaRPr>
          </a:p>
          <a:p>
            <a:r>
              <a:rPr lang="id-ID" sz="4000" dirty="0" smtClean="0">
                <a:solidFill>
                  <a:srgbClr val="002060"/>
                </a:solidFill>
              </a:rPr>
              <a:t>I-Implementation </a:t>
            </a:r>
            <a:r>
              <a:rPr lang="id-ID" sz="4000" dirty="0">
                <a:solidFill>
                  <a:srgbClr val="002060"/>
                </a:solidFill>
              </a:rPr>
              <a:t>and </a:t>
            </a:r>
            <a:endParaRPr lang="id-ID" sz="4000" dirty="0" smtClean="0">
              <a:solidFill>
                <a:srgbClr val="002060"/>
              </a:solidFill>
            </a:endParaRPr>
          </a:p>
          <a:p>
            <a:r>
              <a:rPr lang="id-ID" sz="4000" dirty="0" smtClean="0">
                <a:solidFill>
                  <a:srgbClr val="002060"/>
                </a:solidFill>
              </a:rPr>
              <a:t>E-Evaluation</a:t>
            </a:r>
            <a:endParaRPr lang="id-ID" sz="40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:\nely\new4\researchsemi\research 2019\614px-ADDIE_Model_of_Desig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644236"/>
            <a:ext cx="7751618" cy="5278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6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0343" y="1392450"/>
            <a:ext cx="8634021" cy="1413095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2060"/>
                </a:solidFill>
              </a:rPr>
              <a:t>not </a:t>
            </a:r>
            <a:r>
              <a:rPr lang="id-ID" sz="4000" dirty="0">
                <a:solidFill>
                  <a:srgbClr val="002060"/>
                </a:solidFill>
              </a:rPr>
              <a:t>all ADDIE stages will be implemented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8050" y="3595254"/>
            <a:ext cx="8613239" cy="135936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>
                <a:solidFill>
                  <a:srgbClr val="002060"/>
                </a:solidFill>
              </a:rPr>
              <a:t>development stage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172200" y="2680855"/>
            <a:ext cx="685800" cy="9975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408051" y="5493340"/>
            <a:ext cx="8613239" cy="13593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000" dirty="0">
                <a:solidFill>
                  <a:srgbClr val="002060"/>
                </a:solidFill>
              </a:rPr>
              <a:t>product </a:t>
            </a:r>
            <a:r>
              <a:rPr lang="id-ID" sz="4000" dirty="0" smtClean="0">
                <a:solidFill>
                  <a:srgbClr val="002060"/>
                </a:solidFill>
              </a:rPr>
              <a:t>prototype </a:t>
            </a:r>
            <a:endParaRPr lang="id-ID" sz="4000" dirty="0">
              <a:solidFill>
                <a:srgbClr val="00206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179126" y="4412687"/>
            <a:ext cx="685800" cy="9975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build="p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0343" y="1392450"/>
            <a:ext cx="8634021" cy="1413095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>
                <a:solidFill>
                  <a:srgbClr val="002060"/>
                </a:solidFill>
              </a:rPr>
              <a:t>Implementation and Evaluation </a:t>
            </a:r>
            <a:r>
              <a:rPr lang="id-ID" sz="4000" dirty="0"/>
              <a:t>phase </a:t>
            </a:r>
            <a:endParaRPr lang="id-ID" sz="40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8050" y="3595254"/>
            <a:ext cx="8613239" cy="135936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2060"/>
                </a:solidFill>
              </a:rPr>
              <a:t>Next Year</a:t>
            </a:r>
            <a:endParaRPr lang="id-ID" sz="4000" dirty="0">
              <a:solidFill>
                <a:srgbClr val="00206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72200" y="2680855"/>
            <a:ext cx="685800" cy="9975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build="p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0343" y="1392450"/>
            <a:ext cx="8634021" cy="1413095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 smtClean="0">
                <a:solidFill>
                  <a:srgbClr val="002060"/>
                </a:solidFill>
              </a:rPr>
              <a:t>not </a:t>
            </a:r>
            <a:r>
              <a:rPr lang="id-ID" sz="4000" dirty="0">
                <a:solidFill>
                  <a:srgbClr val="002060"/>
                </a:solidFill>
              </a:rPr>
              <a:t>all ADDIE stages will be implemented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8050" y="3595254"/>
            <a:ext cx="8613239" cy="135936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d-ID" sz="4000" dirty="0">
                <a:solidFill>
                  <a:srgbClr val="002060"/>
                </a:solidFill>
              </a:rPr>
              <a:t>development stage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172200" y="2680855"/>
            <a:ext cx="685800" cy="9975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408051" y="5493340"/>
            <a:ext cx="8613239" cy="13593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4000" dirty="0">
                <a:solidFill>
                  <a:srgbClr val="002060"/>
                </a:solidFill>
              </a:rPr>
              <a:t>product </a:t>
            </a:r>
            <a:r>
              <a:rPr lang="id-ID" sz="4000" dirty="0" smtClean="0">
                <a:solidFill>
                  <a:srgbClr val="002060"/>
                </a:solidFill>
              </a:rPr>
              <a:t>prototype </a:t>
            </a:r>
            <a:endParaRPr lang="id-ID" sz="4000" dirty="0">
              <a:solidFill>
                <a:srgbClr val="00206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179126" y="4412687"/>
            <a:ext cx="685800" cy="9975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build="p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id-ID" dirty="0"/>
              <a:t>The data in this research consist 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5462" y="1267760"/>
            <a:ext cx="10827328" cy="1413095"/>
          </a:xfrm>
          <a:solidFill>
            <a:srgbClr val="FFC000"/>
          </a:solidFill>
        </p:spPr>
        <p:txBody>
          <a:bodyPr/>
          <a:lstStyle/>
          <a:p>
            <a:pPr algn="just"/>
            <a:r>
              <a:rPr lang="id-ID" sz="3200" dirty="0">
                <a:solidFill>
                  <a:srgbClr val="000000"/>
                </a:solidFill>
              </a:rPr>
              <a:t>the process of developing teaching </a:t>
            </a:r>
            <a:r>
              <a:rPr lang="id-ID" sz="3200" dirty="0" smtClean="0">
                <a:solidFill>
                  <a:srgbClr val="000000"/>
                </a:solidFill>
              </a:rPr>
              <a:t>material</a:t>
            </a:r>
            <a:endParaRPr lang="id-ID" sz="32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9102436" y="6400800"/>
            <a:ext cx="290945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lonna MT" pitchFamily="82" charset="0"/>
              </a:rPr>
              <a:t>Eduticon 2019</a:t>
            </a:r>
            <a:endParaRPr lang="id-ID" dirty="0">
              <a:latin typeface="Colonna MT" pitchFamily="8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>
            <a:off x="62345" y="1278081"/>
            <a:ext cx="789709" cy="12676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rgbClr val="000000"/>
                </a:solidFill>
              </a:rPr>
              <a:t>1</a:t>
            </a:r>
            <a:endParaRPr lang="id-ID" sz="3200" b="1" dirty="0">
              <a:solidFill>
                <a:srgbClr val="000000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1101436" y="2545772"/>
            <a:ext cx="842488" cy="14027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1025236" y="2661803"/>
            <a:ext cx="842488" cy="1402773"/>
          </a:xfrm>
          <a:prstGeom prst="curvedRightArrow">
            <a:avLst>
              <a:gd name="adj1" fmla="val 0"/>
              <a:gd name="adj2" fmla="val 50000"/>
              <a:gd name="adj3" fmla="val 7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>
            <a:off x="1233054" y="2661804"/>
            <a:ext cx="634670" cy="20418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>
            <a:off x="1025236" y="2545772"/>
            <a:ext cx="814782" cy="32870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44436" y="2580596"/>
            <a:ext cx="7626927" cy="4135428"/>
            <a:chOff x="2244436" y="2580596"/>
            <a:chExt cx="7626927" cy="4135428"/>
          </a:xfrm>
        </p:grpSpPr>
        <p:sp>
          <p:nvSpPr>
            <p:cNvPr id="24" name="Freeform 23"/>
            <p:cNvSpPr/>
            <p:nvPr/>
          </p:nvSpPr>
          <p:spPr>
            <a:xfrm>
              <a:off x="2244436" y="2580596"/>
              <a:ext cx="7626927" cy="1216800"/>
            </a:xfrm>
            <a:custGeom>
              <a:avLst/>
              <a:gdLst>
                <a:gd name="connsiteX0" fmla="*/ 0 w 7626927"/>
                <a:gd name="connsiteY0" fmla="*/ 202804 h 1216800"/>
                <a:gd name="connsiteX1" fmla="*/ 202804 w 7626927"/>
                <a:gd name="connsiteY1" fmla="*/ 0 h 1216800"/>
                <a:gd name="connsiteX2" fmla="*/ 7424123 w 7626927"/>
                <a:gd name="connsiteY2" fmla="*/ 0 h 1216800"/>
                <a:gd name="connsiteX3" fmla="*/ 7626927 w 7626927"/>
                <a:gd name="connsiteY3" fmla="*/ 202804 h 1216800"/>
                <a:gd name="connsiteX4" fmla="*/ 7626927 w 7626927"/>
                <a:gd name="connsiteY4" fmla="*/ 1013996 h 1216800"/>
                <a:gd name="connsiteX5" fmla="*/ 7424123 w 7626927"/>
                <a:gd name="connsiteY5" fmla="*/ 1216800 h 1216800"/>
                <a:gd name="connsiteX6" fmla="*/ 202804 w 7626927"/>
                <a:gd name="connsiteY6" fmla="*/ 1216800 h 1216800"/>
                <a:gd name="connsiteX7" fmla="*/ 0 w 7626927"/>
                <a:gd name="connsiteY7" fmla="*/ 1013996 h 1216800"/>
                <a:gd name="connsiteX8" fmla="*/ 0 w 7626927"/>
                <a:gd name="connsiteY8" fmla="*/ 202804 h 12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927" h="1216800">
                  <a:moveTo>
                    <a:pt x="0" y="202804"/>
                  </a:moveTo>
                  <a:cubicBezTo>
                    <a:pt x="0" y="90798"/>
                    <a:pt x="90798" y="0"/>
                    <a:pt x="202804" y="0"/>
                  </a:cubicBezTo>
                  <a:lnTo>
                    <a:pt x="7424123" y="0"/>
                  </a:lnTo>
                  <a:cubicBezTo>
                    <a:pt x="7536129" y="0"/>
                    <a:pt x="7626927" y="90798"/>
                    <a:pt x="7626927" y="202804"/>
                  </a:cubicBezTo>
                  <a:lnTo>
                    <a:pt x="7626927" y="1013996"/>
                  </a:lnTo>
                  <a:cubicBezTo>
                    <a:pt x="7626927" y="1126002"/>
                    <a:pt x="7536129" y="1216800"/>
                    <a:pt x="7424123" y="1216800"/>
                  </a:cubicBezTo>
                  <a:lnTo>
                    <a:pt x="202804" y="1216800"/>
                  </a:lnTo>
                  <a:cubicBezTo>
                    <a:pt x="90798" y="1216800"/>
                    <a:pt x="0" y="1126002"/>
                    <a:pt x="0" y="1013996"/>
                  </a:cubicBezTo>
                  <a:lnTo>
                    <a:pt x="0" y="2028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6079" tIns="166079" rIns="166079" bIns="166079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/>
                <a:t>The reflection of the learning process of the “Pengelolaan Pendidikan” course</a:t>
              </a:r>
              <a:endParaRPr lang="id-ID" sz="28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44436" y="4183591"/>
              <a:ext cx="7626927" cy="1216800"/>
            </a:xfrm>
            <a:custGeom>
              <a:avLst/>
              <a:gdLst>
                <a:gd name="connsiteX0" fmla="*/ 0 w 7626927"/>
                <a:gd name="connsiteY0" fmla="*/ 202804 h 1216800"/>
                <a:gd name="connsiteX1" fmla="*/ 202804 w 7626927"/>
                <a:gd name="connsiteY1" fmla="*/ 0 h 1216800"/>
                <a:gd name="connsiteX2" fmla="*/ 7424123 w 7626927"/>
                <a:gd name="connsiteY2" fmla="*/ 0 h 1216800"/>
                <a:gd name="connsiteX3" fmla="*/ 7626927 w 7626927"/>
                <a:gd name="connsiteY3" fmla="*/ 202804 h 1216800"/>
                <a:gd name="connsiteX4" fmla="*/ 7626927 w 7626927"/>
                <a:gd name="connsiteY4" fmla="*/ 1013996 h 1216800"/>
                <a:gd name="connsiteX5" fmla="*/ 7424123 w 7626927"/>
                <a:gd name="connsiteY5" fmla="*/ 1216800 h 1216800"/>
                <a:gd name="connsiteX6" fmla="*/ 202804 w 7626927"/>
                <a:gd name="connsiteY6" fmla="*/ 1216800 h 1216800"/>
                <a:gd name="connsiteX7" fmla="*/ 0 w 7626927"/>
                <a:gd name="connsiteY7" fmla="*/ 1013996 h 1216800"/>
                <a:gd name="connsiteX8" fmla="*/ 0 w 7626927"/>
                <a:gd name="connsiteY8" fmla="*/ 202804 h 12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927" h="1216800">
                  <a:moveTo>
                    <a:pt x="0" y="202804"/>
                  </a:moveTo>
                  <a:cubicBezTo>
                    <a:pt x="0" y="90798"/>
                    <a:pt x="90798" y="0"/>
                    <a:pt x="202804" y="0"/>
                  </a:cubicBezTo>
                  <a:lnTo>
                    <a:pt x="7424123" y="0"/>
                  </a:lnTo>
                  <a:cubicBezTo>
                    <a:pt x="7536129" y="0"/>
                    <a:pt x="7626927" y="90798"/>
                    <a:pt x="7626927" y="202804"/>
                  </a:cubicBezTo>
                  <a:lnTo>
                    <a:pt x="7626927" y="1013996"/>
                  </a:lnTo>
                  <a:cubicBezTo>
                    <a:pt x="7626927" y="1126002"/>
                    <a:pt x="7536129" y="1216800"/>
                    <a:pt x="7424123" y="1216800"/>
                  </a:cubicBezTo>
                  <a:lnTo>
                    <a:pt x="202804" y="1216800"/>
                  </a:lnTo>
                  <a:cubicBezTo>
                    <a:pt x="90798" y="1216800"/>
                    <a:pt x="0" y="1126002"/>
                    <a:pt x="0" y="1013996"/>
                  </a:cubicBezTo>
                  <a:lnTo>
                    <a:pt x="0" y="2028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944198"/>
                <a:satOff val="17568"/>
                <a:lumOff val="2352"/>
                <a:alphaOff val="0"/>
              </a:schemeClr>
            </a:fillRef>
            <a:effectRef idx="1">
              <a:schemeClr val="accent2">
                <a:hueOff val="-944198"/>
                <a:satOff val="17568"/>
                <a:lumOff val="235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6079" tIns="166079" rIns="166079" bIns="166079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/>
                <a:t>Documentation</a:t>
              </a:r>
              <a:endParaRPr lang="id-ID" sz="28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44436" y="5499224"/>
              <a:ext cx="7626927" cy="1216800"/>
            </a:xfrm>
            <a:custGeom>
              <a:avLst/>
              <a:gdLst>
                <a:gd name="connsiteX0" fmla="*/ 0 w 7626927"/>
                <a:gd name="connsiteY0" fmla="*/ 202804 h 1216800"/>
                <a:gd name="connsiteX1" fmla="*/ 202804 w 7626927"/>
                <a:gd name="connsiteY1" fmla="*/ 0 h 1216800"/>
                <a:gd name="connsiteX2" fmla="*/ 7424123 w 7626927"/>
                <a:gd name="connsiteY2" fmla="*/ 0 h 1216800"/>
                <a:gd name="connsiteX3" fmla="*/ 7626927 w 7626927"/>
                <a:gd name="connsiteY3" fmla="*/ 202804 h 1216800"/>
                <a:gd name="connsiteX4" fmla="*/ 7626927 w 7626927"/>
                <a:gd name="connsiteY4" fmla="*/ 1013996 h 1216800"/>
                <a:gd name="connsiteX5" fmla="*/ 7424123 w 7626927"/>
                <a:gd name="connsiteY5" fmla="*/ 1216800 h 1216800"/>
                <a:gd name="connsiteX6" fmla="*/ 202804 w 7626927"/>
                <a:gd name="connsiteY6" fmla="*/ 1216800 h 1216800"/>
                <a:gd name="connsiteX7" fmla="*/ 0 w 7626927"/>
                <a:gd name="connsiteY7" fmla="*/ 1013996 h 1216800"/>
                <a:gd name="connsiteX8" fmla="*/ 0 w 7626927"/>
                <a:gd name="connsiteY8" fmla="*/ 202804 h 12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6927" h="1216800">
                  <a:moveTo>
                    <a:pt x="0" y="202804"/>
                  </a:moveTo>
                  <a:cubicBezTo>
                    <a:pt x="0" y="90798"/>
                    <a:pt x="90798" y="0"/>
                    <a:pt x="202804" y="0"/>
                  </a:cubicBezTo>
                  <a:lnTo>
                    <a:pt x="7424123" y="0"/>
                  </a:lnTo>
                  <a:cubicBezTo>
                    <a:pt x="7536129" y="0"/>
                    <a:pt x="7626927" y="90798"/>
                    <a:pt x="7626927" y="202804"/>
                  </a:cubicBezTo>
                  <a:lnTo>
                    <a:pt x="7626927" y="1013996"/>
                  </a:lnTo>
                  <a:cubicBezTo>
                    <a:pt x="7626927" y="1126002"/>
                    <a:pt x="7536129" y="1216800"/>
                    <a:pt x="7424123" y="1216800"/>
                  </a:cubicBezTo>
                  <a:lnTo>
                    <a:pt x="202804" y="1216800"/>
                  </a:lnTo>
                  <a:cubicBezTo>
                    <a:pt x="90798" y="1216800"/>
                    <a:pt x="0" y="1126002"/>
                    <a:pt x="0" y="1013996"/>
                  </a:cubicBezTo>
                  <a:lnTo>
                    <a:pt x="0" y="2028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888395"/>
                <a:satOff val="35136"/>
                <a:lumOff val="4705"/>
                <a:alphaOff val="0"/>
              </a:schemeClr>
            </a:fillRef>
            <a:effectRef idx="1">
              <a:schemeClr val="accent2">
                <a:hueOff val="-1888395"/>
                <a:satOff val="35136"/>
                <a:lumOff val="470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6079" tIns="166079" rIns="166079" bIns="166079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 smtClean="0"/>
                <a:t>the results of students’ needs taken through online questionnaire</a:t>
              </a:r>
              <a:endParaRPr lang="id-ID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9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ebas Neue Bold - Open Sans Light">
      <a:majorFont>
        <a:latin typeface="Bebas Neue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417</Words>
  <Application>Microsoft Office PowerPoint</Application>
  <PresentationFormat>Custom</PresentationFormat>
  <Paragraphs>107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Calibri</vt:lpstr>
      <vt:lpstr>Open Sans Light</vt:lpstr>
      <vt:lpstr>Colonna MT</vt:lpstr>
      <vt:lpstr>Helvetica</vt:lpstr>
      <vt:lpstr>Bebas Neue Bold</vt:lpstr>
      <vt:lpstr>Office Theme</vt:lpstr>
      <vt:lpstr>          The Development of  “Pengelolaan Pendidikan” Material Based on Contextual Approach for English Students at FKIP UNJA  </vt:lpstr>
      <vt:lpstr>AiM</vt:lpstr>
      <vt:lpstr> type of research</vt:lpstr>
      <vt:lpstr>This development research was conducted by</vt:lpstr>
      <vt:lpstr>PowerPoint Presentation</vt:lpstr>
      <vt:lpstr>PowerPoint Presentation</vt:lpstr>
      <vt:lpstr>PowerPoint Presentation</vt:lpstr>
      <vt:lpstr>PowerPoint Presentation</vt:lpstr>
      <vt:lpstr>The data in this research consist of</vt:lpstr>
      <vt:lpstr>The result of...</vt:lpstr>
      <vt:lpstr>The result of...</vt:lpstr>
      <vt:lpstr>participant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 light</dc:title>
  <dc:creator>Kirman</dc:creator>
  <cp:lastModifiedBy>nely arif</cp:lastModifiedBy>
  <cp:revision>124</cp:revision>
  <dcterms:created xsi:type="dcterms:W3CDTF">2015-10-17T05:16:15Z</dcterms:created>
  <dcterms:modified xsi:type="dcterms:W3CDTF">2019-09-17T23:09:56Z</dcterms:modified>
</cp:coreProperties>
</file>